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602" r:id="rId4"/>
    <p:sldId id="578" r:id="rId5"/>
    <p:sldId id="260" r:id="rId6"/>
    <p:sldId id="580" r:id="rId7"/>
    <p:sldId id="582" r:id="rId8"/>
    <p:sldId id="583" r:id="rId9"/>
    <p:sldId id="585" r:id="rId10"/>
    <p:sldId id="584" r:id="rId11"/>
    <p:sldId id="586" r:id="rId12"/>
    <p:sldId id="587" r:id="rId13"/>
    <p:sldId id="588" r:id="rId14"/>
    <p:sldId id="589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456" r:id="rId27"/>
    <p:sldId id="457" r:id="rId28"/>
    <p:sldId id="458" r:id="rId29"/>
    <p:sldId id="271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Program\00result\2000&#45380;&#51060;&#54980;&#51077;&#49324;%20&#54980;%20&#53748;&#49324;&#54620;&#51064;&#4714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dirty="0"/>
              <a:t>Retirement</a:t>
            </a:r>
            <a:r>
              <a:rPr lang="en-US" altLang="ko-KR" sz="1400" baseline="0" dirty="0"/>
              <a:t> rate by AGE</a:t>
            </a:r>
            <a:endParaRPr lang="ko-KR" altLang="en-US" sz="1400" dirty="0"/>
          </a:p>
        </c:rich>
      </c:tx>
      <c:layout>
        <c:manualLayout>
          <c:xMode val="edge"/>
          <c:yMode val="edge"/>
          <c:x val="0.42060411198600178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Sheet3!$F$25</c:f>
              <c:strCache>
                <c:ptCount val="1"/>
                <c:pt idx="0">
                  <c:v>20대이하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Sheet3!$E$26:$E$44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Sheet3!$F$26:$F$44</c:f>
              <c:numCache>
                <c:formatCode>0.00%</c:formatCode>
                <c:ptCount val="19"/>
                <c:pt idx="0">
                  <c:v>0.25423728813559321</c:v>
                </c:pt>
                <c:pt idx="1">
                  <c:v>0.2693173293323331</c:v>
                </c:pt>
                <c:pt idx="2">
                  <c:v>0.26288659793814434</c:v>
                </c:pt>
                <c:pt idx="3">
                  <c:v>0.28560431100846806</c:v>
                </c:pt>
                <c:pt idx="4">
                  <c:v>0.24979591836734694</c:v>
                </c:pt>
                <c:pt idx="5">
                  <c:v>0.26275115919629055</c:v>
                </c:pt>
                <c:pt idx="6">
                  <c:v>0.22834008097165992</c:v>
                </c:pt>
                <c:pt idx="7">
                  <c:v>0.22704081632653061</c:v>
                </c:pt>
                <c:pt idx="8">
                  <c:v>0.20943245403677058</c:v>
                </c:pt>
                <c:pt idx="9">
                  <c:v>0.21847246891651864</c:v>
                </c:pt>
                <c:pt idx="10">
                  <c:v>0.19544740973312402</c:v>
                </c:pt>
                <c:pt idx="11">
                  <c:v>0.18596787827557057</c:v>
                </c:pt>
                <c:pt idx="12">
                  <c:v>0.20446428571428571</c:v>
                </c:pt>
                <c:pt idx="13">
                  <c:v>0.20612813370473537</c:v>
                </c:pt>
                <c:pt idx="14">
                  <c:v>0.20462046204620463</c:v>
                </c:pt>
                <c:pt idx="15">
                  <c:v>0.22764227642276422</c:v>
                </c:pt>
                <c:pt idx="16">
                  <c:v>0.29588014981273408</c:v>
                </c:pt>
                <c:pt idx="17">
                  <c:v>0.29126213592233008</c:v>
                </c:pt>
                <c:pt idx="18">
                  <c:v>0.2924107142857143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B-4487-A27E-C6E0E6CE6515}"/>
            </c:ext>
          </c:extLst>
        </c:ser>
        <c:ser>
          <c:idx val="1"/>
          <c:order val="1"/>
          <c:tx>
            <c:strRef>
              <c:f>Sheet3!$G$25</c:f>
              <c:strCache>
                <c:ptCount val="1"/>
                <c:pt idx="0">
                  <c:v>30대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Sheet3!$E$26:$E$44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Sheet3!$G$26:$G$44</c:f>
              <c:numCache>
                <c:formatCode>0.00%</c:formatCode>
                <c:ptCount val="19"/>
                <c:pt idx="0">
                  <c:v>0.26923076923076922</c:v>
                </c:pt>
                <c:pt idx="1">
                  <c:v>0.26406601650412603</c:v>
                </c:pt>
                <c:pt idx="2">
                  <c:v>0.30633284241531666</c:v>
                </c:pt>
                <c:pt idx="3">
                  <c:v>0.30561970746728251</c:v>
                </c:pt>
                <c:pt idx="4">
                  <c:v>0.30857142857142855</c:v>
                </c:pt>
                <c:pt idx="5">
                  <c:v>0.294435857805255</c:v>
                </c:pt>
                <c:pt idx="6">
                  <c:v>0.29797570850202432</c:v>
                </c:pt>
                <c:pt idx="7">
                  <c:v>0.29676870748299322</c:v>
                </c:pt>
                <c:pt idx="8">
                  <c:v>0.29016786570743403</c:v>
                </c:pt>
                <c:pt idx="9">
                  <c:v>0.26376554174067496</c:v>
                </c:pt>
                <c:pt idx="10">
                  <c:v>0.2904238618524333</c:v>
                </c:pt>
                <c:pt idx="11">
                  <c:v>0.2704987320371936</c:v>
                </c:pt>
                <c:pt idx="12">
                  <c:v>0.25803571428571431</c:v>
                </c:pt>
                <c:pt idx="13">
                  <c:v>0.25441039925719594</c:v>
                </c:pt>
                <c:pt idx="14">
                  <c:v>0.26292629262926293</c:v>
                </c:pt>
                <c:pt idx="15">
                  <c:v>0.24041811846689895</c:v>
                </c:pt>
                <c:pt idx="16">
                  <c:v>0.19975031210986266</c:v>
                </c:pt>
                <c:pt idx="17">
                  <c:v>0.18446601941747573</c:v>
                </c:pt>
                <c:pt idx="18">
                  <c:v>0.17857142857142858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B-4487-A27E-C6E0E6CE6515}"/>
            </c:ext>
          </c:extLst>
        </c:ser>
        <c:ser>
          <c:idx val="2"/>
          <c:order val="2"/>
          <c:tx>
            <c:strRef>
              <c:f>Sheet3!$H$25</c:f>
              <c:strCache>
                <c:ptCount val="1"/>
                <c:pt idx="0">
                  <c:v>40대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Sheet3!$E$26:$E$44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Sheet3!$H$26:$H$44</c:f>
              <c:numCache>
                <c:formatCode>0.00%</c:formatCode>
                <c:ptCount val="19"/>
                <c:pt idx="0">
                  <c:v>0.23533246414602346</c:v>
                </c:pt>
                <c:pt idx="1">
                  <c:v>0.20930232558139536</c:v>
                </c:pt>
                <c:pt idx="2">
                  <c:v>0.20839469808541974</c:v>
                </c:pt>
                <c:pt idx="3">
                  <c:v>0.17244033872209391</c:v>
                </c:pt>
                <c:pt idx="4">
                  <c:v>0.2146938775510204</c:v>
                </c:pt>
                <c:pt idx="5">
                  <c:v>0.20479134466769705</c:v>
                </c:pt>
                <c:pt idx="6">
                  <c:v>0.2097165991902834</c:v>
                </c:pt>
                <c:pt idx="7">
                  <c:v>0.23214285714285715</c:v>
                </c:pt>
                <c:pt idx="8">
                  <c:v>0.21422861710631494</c:v>
                </c:pt>
                <c:pt idx="9">
                  <c:v>0.20781527531083482</c:v>
                </c:pt>
                <c:pt idx="10">
                  <c:v>0.19701726844583989</c:v>
                </c:pt>
                <c:pt idx="11">
                  <c:v>0.21639898562975485</c:v>
                </c:pt>
                <c:pt idx="12">
                  <c:v>0.22142857142857142</c:v>
                </c:pt>
                <c:pt idx="13">
                  <c:v>0.20798514391829154</c:v>
                </c:pt>
                <c:pt idx="14">
                  <c:v>0.19361936193619361</c:v>
                </c:pt>
                <c:pt idx="15">
                  <c:v>0.19744483159117304</c:v>
                </c:pt>
                <c:pt idx="16">
                  <c:v>0.19350811485642946</c:v>
                </c:pt>
                <c:pt idx="17">
                  <c:v>0.1941747572815534</c:v>
                </c:pt>
                <c:pt idx="18">
                  <c:v>0.19866071428571427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B-4487-A27E-C6E0E6CE6515}"/>
            </c:ext>
          </c:extLst>
        </c:ser>
        <c:ser>
          <c:idx val="3"/>
          <c:order val="3"/>
          <c:tx>
            <c:strRef>
              <c:f>Sheet3!$I$25</c:f>
              <c:strCache>
                <c:ptCount val="1"/>
                <c:pt idx="0">
                  <c:v>50대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Sheet3!$E$26:$E$44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Sheet3!$I$26:$I$44</c:f>
              <c:numCache>
                <c:formatCode>0.00%</c:formatCode>
                <c:ptCount val="19"/>
                <c:pt idx="0">
                  <c:v>0.11994784876140809</c:v>
                </c:pt>
                <c:pt idx="1">
                  <c:v>0.1312828207051763</c:v>
                </c:pt>
                <c:pt idx="2">
                  <c:v>0.11266568483063329</c:v>
                </c:pt>
                <c:pt idx="3">
                  <c:v>0.12471131639722864</c:v>
                </c:pt>
                <c:pt idx="4">
                  <c:v>0.11428571428571428</c:v>
                </c:pt>
                <c:pt idx="5">
                  <c:v>0.13601236476043277</c:v>
                </c:pt>
                <c:pt idx="6">
                  <c:v>0.14331983805668017</c:v>
                </c:pt>
                <c:pt idx="7">
                  <c:v>0.13520408163265307</c:v>
                </c:pt>
                <c:pt idx="8">
                  <c:v>0.14148681055155876</c:v>
                </c:pt>
                <c:pt idx="9">
                  <c:v>0.15186500888099466</c:v>
                </c:pt>
                <c:pt idx="10">
                  <c:v>0.17111459968602827</c:v>
                </c:pt>
                <c:pt idx="11">
                  <c:v>0.16568047337278108</c:v>
                </c:pt>
                <c:pt idx="12">
                  <c:v>0.15089285714285713</c:v>
                </c:pt>
                <c:pt idx="13">
                  <c:v>0.16063138347260911</c:v>
                </c:pt>
                <c:pt idx="14">
                  <c:v>0.16391639163916391</c:v>
                </c:pt>
                <c:pt idx="15">
                  <c:v>0.17537746806039489</c:v>
                </c:pt>
                <c:pt idx="16">
                  <c:v>0.13857677902621723</c:v>
                </c:pt>
                <c:pt idx="17">
                  <c:v>0.15372168284789645</c:v>
                </c:pt>
                <c:pt idx="18">
                  <c:v>0.11607142857142858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B-4487-A27E-C6E0E6CE6515}"/>
            </c:ext>
          </c:extLst>
        </c:ser>
        <c:ser>
          <c:idx val="4"/>
          <c:order val="4"/>
          <c:tx>
            <c:strRef>
              <c:f>Sheet3!$J$25</c:f>
              <c:strCache>
                <c:ptCount val="1"/>
                <c:pt idx="0">
                  <c:v>6-70대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Sheet3!$E$26:$E$44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Sheet3!$J$26:$J$44</c:f>
              <c:numCache>
                <c:formatCode>0.00%</c:formatCode>
                <c:ptCount val="19"/>
                <c:pt idx="0">
                  <c:v>0.121251629726206</c:v>
                </c:pt>
                <c:pt idx="1">
                  <c:v>0.12603150787696923</c:v>
                </c:pt>
                <c:pt idx="2">
                  <c:v>0.10972017673048601</c:v>
                </c:pt>
                <c:pt idx="3">
                  <c:v>0.11162432640492687</c:v>
                </c:pt>
                <c:pt idx="4">
                  <c:v>0.1126530612244898</c:v>
                </c:pt>
                <c:pt idx="5">
                  <c:v>0.10200927357032458</c:v>
                </c:pt>
                <c:pt idx="6">
                  <c:v>0.12064777327935222</c:v>
                </c:pt>
                <c:pt idx="7">
                  <c:v>0.10884353741496598</c:v>
                </c:pt>
                <c:pt idx="8">
                  <c:v>0.14468425259792167</c:v>
                </c:pt>
                <c:pt idx="9">
                  <c:v>0.15808170515097691</c:v>
                </c:pt>
                <c:pt idx="10">
                  <c:v>0.14599686028257458</c:v>
                </c:pt>
                <c:pt idx="11">
                  <c:v>0.1614539306846999</c:v>
                </c:pt>
                <c:pt idx="12">
                  <c:v>0.16517857142857142</c:v>
                </c:pt>
                <c:pt idx="13">
                  <c:v>0.17084493964716807</c:v>
                </c:pt>
                <c:pt idx="14">
                  <c:v>0.17491749174917492</c:v>
                </c:pt>
                <c:pt idx="15">
                  <c:v>0.15911730545876887</c:v>
                </c:pt>
                <c:pt idx="16">
                  <c:v>0.17228464419475656</c:v>
                </c:pt>
                <c:pt idx="17">
                  <c:v>0.17637540453074432</c:v>
                </c:pt>
                <c:pt idx="18">
                  <c:v>0.21428571428571427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1B-4487-A27E-C6E0E6CE6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713808"/>
        <c:axId val="738714448"/>
      </c:lineChart>
      <c:catAx>
        <c:axId val="7387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38714448"/>
        <c:crosses val="autoZero"/>
        <c:auto val="1"/>
        <c:lblAlgn val="ctr"/>
        <c:lblOffset val="100"/>
        <c:noMultiLvlLbl val="0"/>
      </c:catAx>
      <c:valAx>
        <c:axId val="7387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3871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0" i="0" baseline="0" dirty="0">
                <a:effectLst/>
              </a:rPr>
              <a:t>Retirement rate by Education</a:t>
            </a:r>
            <a:endParaRPr lang="ko-KR" altLang="ko-K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Sheet4!$F$45</c:f>
              <c:strCache>
                <c:ptCount val="1"/>
                <c:pt idx="0">
                  <c:v>고졸이하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Sheet4!$E$46:$E$64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Sheet4!$F$46:$F$64</c:f>
              <c:numCache>
                <c:formatCode>0.00%</c:formatCode>
                <c:ptCount val="19"/>
                <c:pt idx="0">
                  <c:v>0.62282398452611221</c:v>
                </c:pt>
                <c:pt idx="1">
                  <c:v>0.62379182156133828</c:v>
                </c:pt>
                <c:pt idx="2">
                  <c:v>0.57299270072992703</c:v>
                </c:pt>
                <c:pt idx="3">
                  <c:v>0.56288343558282206</c:v>
                </c:pt>
                <c:pt idx="4">
                  <c:v>0.58048780487804874</c:v>
                </c:pt>
                <c:pt idx="5">
                  <c:v>0.54182655410590941</c:v>
                </c:pt>
                <c:pt idx="6">
                  <c:v>0.54032258064516125</c:v>
                </c:pt>
                <c:pt idx="7">
                  <c:v>0.54860524091293317</c:v>
                </c:pt>
                <c:pt idx="8">
                  <c:v>0.5305798252581414</c:v>
                </c:pt>
                <c:pt idx="9">
                  <c:v>0.53221535745807591</c:v>
                </c:pt>
                <c:pt idx="10">
                  <c:v>0.54234654234654234</c:v>
                </c:pt>
                <c:pt idx="11">
                  <c:v>0.5510887772194305</c:v>
                </c:pt>
                <c:pt idx="12">
                  <c:v>0.5292553191489362</c:v>
                </c:pt>
                <c:pt idx="13">
                  <c:v>0.54954128440366967</c:v>
                </c:pt>
                <c:pt idx="14">
                  <c:v>0.53210010881392822</c:v>
                </c:pt>
                <c:pt idx="15">
                  <c:v>0.52522935779816515</c:v>
                </c:pt>
                <c:pt idx="16">
                  <c:v>0.51668726823238564</c:v>
                </c:pt>
                <c:pt idx="17">
                  <c:v>0.48225806451612901</c:v>
                </c:pt>
                <c:pt idx="18">
                  <c:v>0.54966887417218546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7-476A-8A1E-2067A4803780}"/>
            </c:ext>
          </c:extLst>
        </c:ser>
        <c:ser>
          <c:idx val="1"/>
          <c:order val="1"/>
          <c:tx>
            <c:strRef>
              <c:f>Sheet4!$G$45</c:f>
              <c:strCache>
                <c:ptCount val="1"/>
                <c:pt idx="0">
                  <c:v>전문대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Sheet4!$E$46:$E$64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Sheet4!$G$46:$G$64</c:f>
              <c:numCache>
                <c:formatCode>0.00%</c:formatCode>
                <c:ptCount val="19"/>
                <c:pt idx="0">
                  <c:v>0.15538362346872986</c:v>
                </c:pt>
                <c:pt idx="1">
                  <c:v>0.1687732342007435</c:v>
                </c:pt>
                <c:pt idx="2">
                  <c:v>0.18248175182481752</c:v>
                </c:pt>
                <c:pt idx="3">
                  <c:v>0.18788343558282208</c:v>
                </c:pt>
                <c:pt idx="4">
                  <c:v>0.16260162601626016</c:v>
                </c:pt>
                <c:pt idx="5">
                  <c:v>0.19263238679969302</c:v>
                </c:pt>
                <c:pt idx="6">
                  <c:v>0.20161290322580644</c:v>
                </c:pt>
                <c:pt idx="7">
                  <c:v>0.19273034657650043</c:v>
                </c:pt>
                <c:pt idx="8">
                  <c:v>0.21048451151707703</c:v>
                </c:pt>
                <c:pt idx="9">
                  <c:v>0.19858781994704325</c:v>
                </c:pt>
                <c:pt idx="10">
                  <c:v>0.20435120435120435</c:v>
                </c:pt>
                <c:pt idx="11">
                  <c:v>0.20603015075376885</c:v>
                </c:pt>
                <c:pt idx="12">
                  <c:v>0.20744680851063829</c:v>
                </c:pt>
                <c:pt idx="13">
                  <c:v>0.20642201834862386</c:v>
                </c:pt>
                <c:pt idx="14">
                  <c:v>0.2219804134929271</c:v>
                </c:pt>
                <c:pt idx="15">
                  <c:v>0.22477064220183487</c:v>
                </c:pt>
                <c:pt idx="16">
                  <c:v>0.22867737948084055</c:v>
                </c:pt>
                <c:pt idx="17">
                  <c:v>0.26451612903225807</c:v>
                </c:pt>
                <c:pt idx="18">
                  <c:v>0.23620309050772628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7-476A-8A1E-2067A4803780}"/>
            </c:ext>
          </c:extLst>
        </c:ser>
        <c:ser>
          <c:idx val="2"/>
          <c:order val="2"/>
          <c:tx>
            <c:strRef>
              <c:f>Sheet4!$H$45</c:f>
              <c:strCache>
                <c:ptCount val="1"/>
                <c:pt idx="0">
                  <c:v>대학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Sheet4!$E$46:$E$64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Sheet4!$H$46:$H$64</c:f>
              <c:numCache>
                <c:formatCode>0.00%</c:formatCode>
                <c:ptCount val="19"/>
                <c:pt idx="0">
                  <c:v>0.19664732430689877</c:v>
                </c:pt>
                <c:pt idx="1">
                  <c:v>0.18661710037174722</c:v>
                </c:pt>
                <c:pt idx="2">
                  <c:v>0.2124087591240876</c:v>
                </c:pt>
                <c:pt idx="3">
                  <c:v>0.21625766871165644</c:v>
                </c:pt>
                <c:pt idx="4">
                  <c:v>0.21707317073170732</c:v>
                </c:pt>
                <c:pt idx="5">
                  <c:v>0.22947045280122794</c:v>
                </c:pt>
                <c:pt idx="6">
                  <c:v>0.22500000000000001</c:v>
                </c:pt>
                <c:pt idx="7">
                  <c:v>0.22062552831783602</c:v>
                </c:pt>
                <c:pt idx="8">
                  <c:v>0.22716441620333597</c:v>
                </c:pt>
                <c:pt idx="9">
                  <c:v>0.22683142100617829</c:v>
                </c:pt>
                <c:pt idx="10">
                  <c:v>0.22222222222222221</c:v>
                </c:pt>
                <c:pt idx="11">
                  <c:v>0.2236180904522613</c:v>
                </c:pt>
                <c:pt idx="12">
                  <c:v>0.22340425531914893</c:v>
                </c:pt>
                <c:pt idx="13">
                  <c:v>0.21100917431192662</c:v>
                </c:pt>
                <c:pt idx="14">
                  <c:v>0.2219804134929271</c:v>
                </c:pt>
                <c:pt idx="15">
                  <c:v>0.21444954128440366</c:v>
                </c:pt>
                <c:pt idx="16">
                  <c:v>0.22744128553770088</c:v>
                </c:pt>
                <c:pt idx="17">
                  <c:v>0.23387096774193547</c:v>
                </c:pt>
                <c:pt idx="18">
                  <c:v>0.19426048565121412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7-476A-8A1E-2067A4803780}"/>
            </c:ext>
          </c:extLst>
        </c:ser>
        <c:ser>
          <c:idx val="3"/>
          <c:order val="3"/>
          <c:tx>
            <c:strRef>
              <c:f>Sheet4!$I$45</c:f>
              <c:strCache>
                <c:ptCount val="1"/>
                <c:pt idx="0">
                  <c:v>대학원이상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Sheet4!$E$46:$E$64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Sheet4!$I$46:$I$64</c:f>
              <c:numCache>
                <c:formatCode>0.00%</c:formatCode>
                <c:ptCount val="19"/>
                <c:pt idx="0">
                  <c:v>2.5145067698259187E-2</c:v>
                </c:pt>
                <c:pt idx="1">
                  <c:v>2.0817843866171002E-2</c:v>
                </c:pt>
                <c:pt idx="2">
                  <c:v>3.2116788321167884E-2</c:v>
                </c:pt>
                <c:pt idx="3">
                  <c:v>3.2975460122699383E-2</c:v>
                </c:pt>
                <c:pt idx="4">
                  <c:v>3.9837398373983743E-2</c:v>
                </c:pt>
                <c:pt idx="5">
                  <c:v>3.6070606293169612E-2</c:v>
                </c:pt>
                <c:pt idx="6">
                  <c:v>3.3064516129032259E-2</c:v>
                </c:pt>
                <c:pt idx="7">
                  <c:v>3.8038884192730348E-2</c:v>
                </c:pt>
                <c:pt idx="8">
                  <c:v>3.1771247021445591E-2</c:v>
                </c:pt>
                <c:pt idx="9">
                  <c:v>4.2365401588702563E-2</c:v>
                </c:pt>
                <c:pt idx="10">
                  <c:v>3.108003108003108E-2</c:v>
                </c:pt>
                <c:pt idx="11">
                  <c:v>1.9262981574539362E-2</c:v>
                </c:pt>
                <c:pt idx="12">
                  <c:v>3.9893617021276598E-2</c:v>
                </c:pt>
                <c:pt idx="13">
                  <c:v>3.3027522935779818E-2</c:v>
                </c:pt>
                <c:pt idx="14">
                  <c:v>2.3939064200217627E-2</c:v>
                </c:pt>
                <c:pt idx="15">
                  <c:v>3.5550458715596332E-2</c:v>
                </c:pt>
                <c:pt idx="16">
                  <c:v>2.7194066749072928E-2</c:v>
                </c:pt>
                <c:pt idx="17">
                  <c:v>1.935483870967742E-2</c:v>
                </c:pt>
                <c:pt idx="18">
                  <c:v>1.9867549668874173E-2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77-476A-8A1E-2067A4803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917712"/>
        <c:axId val="832916432"/>
      </c:lineChart>
      <c:catAx>
        <c:axId val="8329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32916432"/>
        <c:crosses val="autoZero"/>
        <c:auto val="1"/>
        <c:lblAlgn val="ctr"/>
        <c:lblOffset val="100"/>
        <c:noMultiLvlLbl val="0"/>
      </c:catAx>
      <c:valAx>
        <c:axId val="8329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3291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0" i="0" baseline="0" dirty="0">
                <a:effectLst/>
              </a:rPr>
              <a:t>Retirement rate by GENDER</a:t>
            </a:r>
            <a:endParaRPr lang="ko-KR" altLang="ko-K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성별!$F$45</c:f>
              <c:strCache>
                <c:ptCount val="1"/>
                <c:pt idx="0">
                  <c:v>남성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성별!$E$46:$E$64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성별!$F$46:$F$64</c:f>
              <c:numCache>
                <c:formatCode>0.00%</c:formatCode>
                <c:ptCount val="19"/>
                <c:pt idx="0">
                  <c:v>0.47066408768536427</c:v>
                </c:pt>
                <c:pt idx="1">
                  <c:v>0.5085501858736059</c:v>
                </c:pt>
                <c:pt idx="2">
                  <c:v>0.49854014598540147</c:v>
                </c:pt>
                <c:pt idx="3">
                  <c:v>0.48849693251533743</c:v>
                </c:pt>
                <c:pt idx="4">
                  <c:v>0.48048780487804876</c:v>
                </c:pt>
                <c:pt idx="5">
                  <c:v>0.49577897160399081</c:v>
                </c:pt>
                <c:pt idx="6">
                  <c:v>0.48629032258064514</c:v>
                </c:pt>
                <c:pt idx="7">
                  <c:v>0.48351648351648352</c:v>
                </c:pt>
                <c:pt idx="8">
                  <c:v>0.46227164416203337</c:v>
                </c:pt>
                <c:pt idx="9">
                  <c:v>0.45984112974404234</c:v>
                </c:pt>
                <c:pt idx="10">
                  <c:v>0.46620046620046618</c:v>
                </c:pt>
                <c:pt idx="11">
                  <c:v>0.45226130653266333</c:v>
                </c:pt>
                <c:pt idx="12">
                  <c:v>0.45744680851063829</c:v>
                </c:pt>
                <c:pt idx="13">
                  <c:v>0.47064220183486238</c:v>
                </c:pt>
                <c:pt idx="14">
                  <c:v>0.43090315560391729</c:v>
                </c:pt>
                <c:pt idx="15">
                  <c:v>0.44036697247706424</c:v>
                </c:pt>
                <c:pt idx="16">
                  <c:v>0.43757725587144625</c:v>
                </c:pt>
                <c:pt idx="17">
                  <c:v>0.43548387096774194</c:v>
                </c:pt>
                <c:pt idx="18">
                  <c:v>0.42604856512141281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C6-41F5-A93D-482D84B3E259}"/>
            </c:ext>
          </c:extLst>
        </c:ser>
        <c:ser>
          <c:idx val="1"/>
          <c:order val="1"/>
          <c:tx>
            <c:strRef>
              <c:f>성별!$G$45</c:f>
              <c:strCache>
                <c:ptCount val="1"/>
                <c:pt idx="0">
                  <c:v>여성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성별!$E$46:$E$64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성별!$G$46:$G$64</c:f>
              <c:numCache>
                <c:formatCode>0.00%</c:formatCode>
                <c:ptCount val="19"/>
                <c:pt idx="0">
                  <c:v>0.52933591231463573</c:v>
                </c:pt>
                <c:pt idx="1">
                  <c:v>0.49144981412639405</c:v>
                </c:pt>
                <c:pt idx="2">
                  <c:v>0.50145985401459858</c:v>
                </c:pt>
                <c:pt idx="3">
                  <c:v>0.51150306748466257</c:v>
                </c:pt>
                <c:pt idx="4">
                  <c:v>0.51951219512195124</c:v>
                </c:pt>
                <c:pt idx="5">
                  <c:v>0.50422102839600924</c:v>
                </c:pt>
                <c:pt idx="6">
                  <c:v>0.5137096774193548</c:v>
                </c:pt>
                <c:pt idx="7">
                  <c:v>0.51648351648351654</c:v>
                </c:pt>
                <c:pt idx="8">
                  <c:v>0.53772835583796663</c:v>
                </c:pt>
                <c:pt idx="9">
                  <c:v>0.54015887025595766</c:v>
                </c:pt>
                <c:pt idx="10">
                  <c:v>0.53379953379953382</c:v>
                </c:pt>
                <c:pt idx="11">
                  <c:v>0.54773869346733672</c:v>
                </c:pt>
                <c:pt idx="12">
                  <c:v>0.54255319148936165</c:v>
                </c:pt>
                <c:pt idx="13">
                  <c:v>0.52935779816513762</c:v>
                </c:pt>
                <c:pt idx="14">
                  <c:v>0.56909684439608266</c:v>
                </c:pt>
                <c:pt idx="15">
                  <c:v>0.55963302752293576</c:v>
                </c:pt>
                <c:pt idx="16">
                  <c:v>0.56242274412855375</c:v>
                </c:pt>
                <c:pt idx="17">
                  <c:v>0.56451612903225812</c:v>
                </c:pt>
                <c:pt idx="18">
                  <c:v>0.57395143487858724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C6-41F5-A93D-482D84B3E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917712"/>
        <c:axId val="832916432"/>
      </c:lineChart>
      <c:catAx>
        <c:axId val="8329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32916432"/>
        <c:crosses val="autoZero"/>
        <c:auto val="1"/>
        <c:lblAlgn val="ctr"/>
        <c:lblOffset val="100"/>
        <c:noMultiLvlLbl val="0"/>
      </c:catAx>
      <c:valAx>
        <c:axId val="8329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3291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379A-87F5-4BE6-BCF4-78694464A182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6A99-3771-447A-A0C6-004E4E71F1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2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F8E-7E7F-4264-875D-8598F753348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39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F8E-7E7F-4264-875D-8598F753348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0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F8E-7E7F-4264-875D-8598F753348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9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F8E-7E7F-4264-875D-8598F753348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84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F8E-7E7F-4264-875D-8598F753348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1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0B5E0-4AF9-4BC0-A148-CA6EE9F2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8DA77A-155D-47C5-8667-12B6BAA88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AAA146-2E30-4D82-A424-91253D73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F47539-45AC-480D-99B5-44B6DE1F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89548E-A8B1-4C42-A375-16F862B2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0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514AE2-432D-44A3-954B-D38C6046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019224-E440-41E1-B22C-65EAF38F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466030-D2EC-4714-93EA-045ECB83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D1A1A6-82BB-4D5C-B00E-188A7F49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6429A6-ECF3-416D-8C59-38520331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8664F96-E5C4-4929-9797-A16C071F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93A75D-D981-496A-B0B6-514FB8287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7CE17A-A083-4475-9924-EF4564A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790808-7057-47EC-8067-77ED1C68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BA4AAA-6E88-4C54-973E-599BA82E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5C1F9A-1963-447B-B3C2-9B90221F46B5}"/>
              </a:ext>
            </a:extLst>
          </p:cNvPr>
          <p:cNvCxnSpPr/>
          <p:nvPr userDrawn="1"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C5B47651-FB55-4D04-9776-6B623A95B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1358" y="109538"/>
            <a:ext cx="1680087" cy="576261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1450BB22-0E2D-4474-9A97-E2BEC868F7CF}"/>
              </a:ext>
            </a:extLst>
          </p:cNvPr>
          <p:cNvSpPr txBox="1">
            <a:spLocks/>
          </p:cNvSpPr>
          <p:nvPr userDrawn="1"/>
        </p:nvSpPr>
        <p:spPr>
          <a:xfrm>
            <a:off x="542925" y="234656"/>
            <a:ext cx="9523788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6592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37F94-F13D-45B9-BA07-08285FC7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6DCE32-5750-44B8-A350-E6F53E9D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A165B0-7086-46BE-A31D-E270C52A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82B50E-45A1-47CB-AD7C-FB10119E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2D5695-E9D7-4DFA-A727-9AD198F9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79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769CE-A77C-4049-9600-DB4E74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6C780-6EBB-429D-BE3E-34B511CCB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2B65D9-4570-4DF5-8202-1676C237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5FCE32-C152-468D-8183-3580291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A78F66-6DF7-4C2B-8468-19B8E610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30D48F-E36E-46C1-96D4-5A5AB0E4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58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520824-A26E-4EE5-A322-9A122DF7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54FB14-3C57-4BA4-AD3B-2516793E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E87E82-6E80-449E-8FE2-BBC15D0D4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6B6731-C2E1-47DC-9160-E50B3511E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5D63A5A-F288-4052-B7FE-B8FC7006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31BC54-168B-4CD0-BD6A-D8C5D38C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C6CC50-B14D-4AFD-B159-95A125F9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6ED867-478B-4691-A167-81981F17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1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2EF97-D3E6-4225-93C8-17B16BF2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EA8A44-ADD5-4FB1-82D9-C402C64D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69946E-5567-4335-8B76-B36A7C86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14FA194-A409-4660-BE94-6B2137AF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5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0C00E5B-3966-46BB-9CF1-A63FD65D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3019DC-9205-48C0-876D-273EAA89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FD23B0-D8BC-48FD-A9C8-125DF215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87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724287-33D9-4340-939B-B00D6B66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F55688-4C52-41CC-8C58-DBBB4A740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8248A2-2827-4A60-B838-68E83803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1024DA-D701-40DA-8165-633AD312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AAC103-03CF-46CB-877D-AA9A3F10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56A10C-A794-45ED-850B-6D0D6F96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53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087B16-A7E6-4337-8DC1-7EDE953C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72842D-E773-4EBB-9AA4-73FFC4D9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BFBC1D-F77A-476E-B902-FB0936BEC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0FC910-E4B4-442B-B67D-F91C607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9FCF8B-B082-4029-AA19-3375C062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6AFF4B-6075-4C1C-9D04-462A88C7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96930A-D3BD-4D43-A4A4-9E052A44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538283-DF15-45E8-BC7A-F5FB7CB0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F80066-3092-4FB0-894C-073FE3ED7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AD1E-B06E-443D-B203-1875E3C58B37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98A079-58A1-47BE-8CD6-35BED4385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A96700-8649-4BB6-A3FB-B674ACBDE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2705-3A55-4D5D-85CB-ACD4A684BF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8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03D0DB-BEA7-4426-9C17-C2065AAB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F807A894-F6E9-4FCC-A779-CA408DA9297F}"/>
              </a:ext>
            </a:extLst>
          </p:cNvPr>
          <p:cNvSpPr txBox="1">
            <a:spLocks/>
          </p:cNvSpPr>
          <p:nvPr/>
        </p:nvSpPr>
        <p:spPr>
          <a:xfrm>
            <a:off x="2103904" y="1809767"/>
            <a:ext cx="8438590" cy="132029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Empirical Study on </a:t>
            </a:r>
            <a:r>
              <a:rPr lang="en-US" altLang="ko-KR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Determinants of </a:t>
            </a:r>
          </a:p>
          <a:p>
            <a:pPr algn="l">
              <a:lnSpc>
                <a:spcPct val="100000"/>
              </a:lnSpc>
            </a:pPr>
            <a:r>
              <a:rPr lang="en-US" altLang="ko-KR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Employment Security 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in Korea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5668F-76B7-4191-A85A-1331AFE0F978}"/>
              </a:ext>
            </a:extLst>
          </p:cNvPr>
          <p:cNvSpPr txBox="1"/>
          <p:nvPr/>
        </p:nvSpPr>
        <p:spPr>
          <a:xfrm>
            <a:off x="5410556" y="3775817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2021.12.04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7E082-A13D-4659-8F4B-6876BB23B234}"/>
              </a:ext>
            </a:extLst>
          </p:cNvPr>
          <p:cNvSpPr txBox="1"/>
          <p:nvPr/>
        </p:nvSpPr>
        <p:spPr>
          <a:xfrm>
            <a:off x="5151670" y="4421575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EUN SEON KIM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193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(Hicks-Marshall's Law)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11CA53B-E566-431D-A513-12BE3E7B8B95}"/>
              </a:ext>
            </a:extLst>
          </p:cNvPr>
          <p:cNvSpPr/>
          <p:nvPr/>
        </p:nvSpPr>
        <p:spPr>
          <a:xfrm>
            <a:off x="4761311" y="1688413"/>
            <a:ext cx="2435798" cy="495044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20F11-4825-4F27-8720-9C78A3AF71BB}"/>
              </a:ext>
            </a:extLst>
          </p:cNvPr>
          <p:cNvSpPr txBox="1"/>
          <p:nvPr/>
        </p:nvSpPr>
        <p:spPr>
          <a:xfrm>
            <a:off x="4889932" y="1628175"/>
            <a:ext cx="21811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800" b="1" dirty="0">
                <a:solidFill>
                  <a:srgbClr val="00B0F0"/>
                </a:solidFill>
                <a:latin typeface="+mn-ea"/>
              </a:rPr>
              <a:t>elasticity of labor demand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E83678E-5E1E-40F3-A1CC-B88F71EA8BE3}"/>
              </a:ext>
            </a:extLst>
          </p:cNvPr>
          <p:cNvGrpSpPr/>
          <p:nvPr/>
        </p:nvGrpSpPr>
        <p:grpSpPr>
          <a:xfrm>
            <a:off x="975186" y="2198507"/>
            <a:ext cx="1665362" cy="1619248"/>
            <a:chOff x="967881" y="2554392"/>
            <a:chExt cx="2160240" cy="216024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F65E2F2-BDC7-4917-B926-D01C9C4BC0B5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962E40-52F7-428E-B204-F1187D61971F}"/>
                </a:ext>
              </a:extLst>
            </p:cNvPr>
            <p:cNvSpPr txBox="1"/>
            <p:nvPr/>
          </p:nvSpPr>
          <p:spPr>
            <a:xfrm>
              <a:off x="1107009" y="3280569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The price of labor(wage)</a:t>
              </a:r>
              <a:endParaRPr lang="ko-KR" altLang="en-US" sz="105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5119AE-5C9A-4A60-B21E-58FE9C16F39C}"/>
              </a:ext>
            </a:extLst>
          </p:cNvPr>
          <p:cNvSpPr txBox="1"/>
          <p:nvPr/>
        </p:nvSpPr>
        <p:spPr>
          <a:xfrm>
            <a:off x="451643" y="3739791"/>
            <a:ext cx="212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average monthly wage</a:t>
            </a:r>
            <a:endParaRPr lang="ko-KR" altLang="en-US" sz="12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342C5C4-9779-4555-A980-C254C17713C7}"/>
              </a:ext>
            </a:extLst>
          </p:cNvPr>
          <p:cNvGrpSpPr/>
          <p:nvPr/>
        </p:nvGrpSpPr>
        <p:grpSpPr>
          <a:xfrm>
            <a:off x="3145672" y="3533124"/>
            <a:ext cx="1665362" cy="1619248"/>
            <a:chOff x="967881" y="2554392"/>
            <a:chExt cx="2160240" cy="216024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C3AF3F3-8A2A-4E05-9BED-71241505737C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CC1B9F-BCD9-4EEC-8003-5B4FC26EB711}"/>
                </a:ext>
              </a:extLst>
            </p:cNvPr>
            <p:cNvSpPr txBox="1"/>
            <p:nvPr/>
          </p:nvSpPr>
          <p:spPr>
            <a:xfrm>
              <a:off x="1054538" y="2889006"/>
              <a:ext cx="1933367" cy="143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2">
                      <a:lumMod val="75000"/>
                    </a:schemeClr>
                  </a:solidFill>
                </a:rPr>
                <a:t>prices of other factors of production</a:t>
              </a:r>
              <a:endParaRPr lang="ko-KR" altLang="en-US" sz="1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583686-8ACD-4B37-BFAB-DDA0F7CD1636}"/>
              </a:ext>
            </a:extLst>
          </p:cNvPr>
          <p:cNvGrpSpPr/>
          <p:nvPr/>
        </p:nvGrpSpPr>
        <p:grpSpPr>
          <a:xfrm>
            <a:off x="5010102" y="3873906"/>
            <a:ext cx="1665362" cy="1619248"/>
            <a:chOff x="967881" y="2554392"/>
            <a:chExt cx="2160240" cy="216024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5F6CDB9-CB7F-43DB-91C0-7DCBA7AC79D0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22D32A-EA95-4A47-B5BB-073D43DC20C9}"/>
                </a:ext>
              </a:extLst>
            </p:cNvPr>
            <p:cNvSpPr txBox="1"/>
            <p:nvPr/>
          </p:nvSpPr>
          <p:spPr>
            <a:xfrm>
              <a:off x="1107009" y="3280568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consumer demand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E533981-F5AD-40B4-9EE9-296F4A0EEEB4}"/>
              </a:ext>
            </a:extLst>
          </p:cNvPr>
          <p:cNvGrpSpPr/>
          <p:nvPr/>
        </p:nvGrpSpPr>
        <p:grpSpPr>
          <a:xfrm>
            <a:off x="7349930" y="3503240"/>
            <a:ext cx="1665362" cy="1619248"/>
            <a:chOff x="967881" y="2554392"/>
            <a:chExt cx="2160240" cy="216024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CE3E79E9-BA0D-4BC8-AA5E-813454659F83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75A19F-FE14-4726-8D22-97E2512C47B4}"/>
                </a:ext>
              </a:extLst>
            </p:cNvPr>
            <p:cNvSpPr txBox="1"/>
            <p:nvPr/>
          </p:nvSpPr>
          <p:spPr>
            <a:xfrm>
              <a:off x="1107009" y="3394934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labor productivity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17C4845-0EDC-4145-8AC4-06EE77DF9B65}"/>
              </a:ext>
            </a:extLst>
          </p:cNvPr>
          <p:cNvGrpSpPr/>
          <p:nvPr/>
        </p:nvGrpSpPr>
        <p:grpSpPr>
          <a:xfrm>
            <a:off x="9457495" y="2325576"/>
            <a:ext cx="1665362" cy="1619248"/>
            <a:chOff x="967881" y="2554392"/>
            <a:chExt cx="2160240" cy="2160240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B5C7DD1-35CA-460C-9C6E-2E3EC59C8248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0798C1-8750-4B8A-97CB-8A4808893321}"/>
                </a:ext>
              </a:extLst>
            </p:cNvPr>
            <p:cNvSpPr txBox="1"/>
            <p:nvPr/>
          </p:nvSpPr>
          <p:spPr>
            <a:xfrm>
              <a:off x="1107009" y="3445763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production technology 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00FA45F9-DBD4-451B-A166-C7AB4851E1A6}"/>
              </a:ext>
            </a:extLst>
          </p:cNvPr>
          <p:cNvCxnSpPr>
            <a:cxnSpLocks/>
          </p:cNvCxnSpPr>
          <p:nvPr/>
        </p:nvCxnSpPr>
        <p:spPr>
          <a:xfrm flipV="1">
            <a:off x="2627770" y="2273423"/>
            <a:ext cx="2539470" cy="5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D3BBC289-5A6B-4EA4-A2FF-20342C71D89A}"/>
              </a:ext>
            </a:extLst>
          </p:cNvPr>
          <p:cNvCxnSpPr>
            <a:cxnSpLocks/>
          </p:cNvCxnSpPr>
          <p:nvPr/>
        </p:nvCxnSpPr>
        <p:spPr>
          <a:xfrm flipV="1">
            <a:off x="4227807" y="2273423"/>
            <a:ext cx="1272070" cy="1309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A21F72B-3218-41B0-BD34-4B010A8E081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842783" y="2240953"/>
            <a:ext cx="88924" cy="163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A40BAC7-E113-4F78-893B-8906A4F7F6B6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373910" y="2240953"/>
            <a:ext cx="1219907" cy="149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E8A3FC2-91A8-4B60-89C6-CC593092E963}"/>
              </a:ext>
            </a:extLst>
          </p:cNvPr>
          <p:cNvCxnSpPr>
            <a:cxnSpLocks/>
          </p:cNvCxnSpPr>
          <p:nvPr/>
        </p:nvCxnSpPr>
        <p:spPr>
          <a:xfrm flipH="1" flipV="1">
            <a:off x="6731000" y="2253304"/>
            <a:ext cx="2726495" cy="87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040680-83B5-423D-8974-C6AE5182F2BD}"/>
              </a:ext>
            </a:extLst>
          </p:cNvPr>
          <p:cNvSpPr txBox="1"/>
          <p:nvPr/>
        </p:nvSpPr>
        <p:spPr>
          <a:xfrm>
            <a:off x="5232590" y="5558162"/>
            <a:ext cx="3081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</a:t>
            </a:r>
            <a:r>
              <a:rPr lang="ko-KR" altLang="en-US" sz="1200" b="0" dirty="0">
                <a:solidFill>
                  <a:schemeClr val="tx1"/>
                </a:solidFill>
              </a:rPr>
              <a:t> </a:t>
            </a:r>
            <a:r>
              <a:rPr lang="en-US" altLang="ko-KR" sz="1200" dirty="0"/>
              <a:t>Consumption (sales growth rate)</a:t>
            </a:r>
            <a:endParaRPr lang="en-US" altLang="ko-KR" sz="1200" b="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756B43-EA00-416F-B6E6-63DE6A4585C1}"/>
              </a:ext>
            </a:extLst>
          </p:cNvPr>
          <p:cNvSpPr txBox="1"/>
          <p:nvPr/>
        </p:nvSpPr>
        <p:spPr>
          <a:xfrm>
            <a:off x="7481045" y="5141259"/>
            <a:ext cx="3437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Total capital investment efficiency</a:t>
            </a:r>
            <a:endParaRPr lang="ko-KR" alt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4667BB-79C4-4862-8F3C-BAFA164A0341}"/>
              </a:ext>
            </a:extLst>
          </p:cNvPr>
          <p:cNvSpPr txBox="1"/>
          <p:nvPr/>
        </p:nvSpPr>
        <p:spPr>
          <a:xfrm>
            <a:off x="9528923" y="3909041"/>
            <a:ext cx="277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R&amp;D expenditure growth rate</a:t>
            </a:r>
            <a:endParaRPr lang="en-US" altLang="ko-KR" sz="1200" b="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B26494-8C41-4A12-8B7C-E75B448F0F5C}"/>
              </a:ext>
            </a:extLst>
          </p:cNvPr>
          <p:cNvSpPr txBox="1"/>
          <p:nvPr/>
        </p:nvSpPr>
        <p:spPr>
          <a:xfrm>
            <a:off x="1395989" y="5057940"/>
            <a:ext cx="317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demographic </a:t>
            </a:r>
          </a:p>
          <a:p>
            <a:r>
              <a:rPr lang="en-US" altLang="ko-KR" sz="1200" dirty="0"/>
              <a:t>(age, gender, education)</a:t>
            </a:r>
          </a:p>
          <a:p>
            <a:r>
              <a:rPr lang="en-US" altLang="ko-KR" sz="1200" dirty="0"/>
              <a:t>. Industry Characteristics</a:t>
            </a:r>
          </a:p>
          <a:p>
            <a:r>
              <a:rPr lang="en-US" altLang="ko-KR" sz="1200" dirty="0"/>
              <a:t>(Job type, company size, employment type, position of employment)</a:t>
            </a:r>
          </a:p>
          <a:p>
            <a:r>
              <a:rPr lang="en-US" altLang="ko-KR" sz="1200" dirty="0"/>
              <a:t>. union</a:t>
            </a:r>
            <a:endParaRPr lang="ko-KR" altLang="en-US" sz="12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18EC93E-070C-4694-856F-682667A866FF}"/>
              </a:ext>
            </a:extLst>
          </p:cNvPr>
          <p:cNvSpPr/>
          <p:nvPr/>
        </p:nvSpPr>
        <p:spPr>
          <a:xfrm>
            <a:off x="1058819" y="4212441"/>
            <a:ext cx="1325867" cy="688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</a:rPr>
              <a:t>Labor Group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A0EF9338-EE25-41D6-9563-0CC71948FD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8053" y="5213725"/>
            <a:ext cx="789756" cy="1661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42E507D8-42EF-41CE-A954-F456C10C5528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1721753" y="2273423"/>
            <a:ext cx="3622034" cy="193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0BDFA82F-FC2C-456E-8857-6DD78FD5DE6E}"/>
              </a:ext>
            </a:extLst>
          </p:cNvPr>
          <p:cNvSpPr/>
          <p:nvPr/>
        </p:nvSpPr>
        <p:spPr>
          <a:xfrm>
            <a:off x="4762485" y="1142752"/>
            <a:ext cx="2435798" cy="495044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EC8AFF-E02A-4285-BA78-BA646D896511}"/>
              </a:ext>
            </a:extLst>
          </p:cNvPr>
          <p:cNvSpPr txBox="1"/>
          <p:nvPr/>
        </p:nvSpPr>
        <p:spPr>
          <a:xfrm>
            <a:off x="4889932" y="1094094"/>
            <a:ext cx="21811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800" b="1" dirty="0">
                <a:solidFill>
                  <a:srgbClr val="00B0F0"/>
                </a:solidFill>
                <a:latin typeface="+mn-ea"/>
              </a:rPr>
              <a:t>employment security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(Integrated Model, Describing Job insecurity)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3789C4-9763-4BA4-A8C5-52A5548928F2}"/>
              </a:ext>
            </a:extLst>
          </p:cNvPr>
          <p:cNvSpPr txBox="1"/>
          <p:nvPr/>
        </p:nvSpPr>
        <p:spPr>
          <a:xfrm>
            <a:off x="591420" y="1319922"/>
            <a:ext cx="10922458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Analyzes the factors that affect job security when ‘subjective experience of employment security’ is influenced by objective information such as demographic characteristics, job characteristics, and industry characteristics variables.</a:t>
            </a:r>
            <a:endParaRPr lang="ko-KR" altLang="en-US" sz="1100" i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1FA22-8DE8-41CF-B098-B35D7D006E5D}"/>
              </a:ext>
            </a:extLst>
          </p:cNvPr>
          <p:cNvSpPr txBox="1"/>
          <p:nvPr/>
        </p:nvSpPr>
        <p:spPr>
          <a:xfrm>
            <a:off x="542924" y="861833"/>
            <a:ext cx="926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Integrated Employment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Security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Model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 (</a:t>
            </a:r>
            <a:r>
              <a:rPr lang="en-US" altLang="ko-KR" sz="1600" b="1" spc="-30" dirty="0" err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Sverke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and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 err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Hellgren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a typeface="휴먼모음T" pitchFamily="18" charset="-127"/>
                <a:cs typeface="Narkisim" pitchFamily="34" charset="-79"/>
              </a:rPr>
              <a:t>, 2002)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4273BB68-1999-4A7D-AD83-867C3ABA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84" y="2903827"/>
            <a:ext cx="5431194" cy="29973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240207F-35E8-4605-81D4-D86BB95A0DAF}"/>
              </a:ext>
            </a:extLst>
          </p:cNvPr>
          <p:cNvSpPr txBox="1"/>
          <p:nvPr/>
        </p:nvSpPr>
        <p:spPr>
          <a:xfrm>
            <a:off x="678122" y="2372170"/>
            <a:ext cx="5638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1.Objective job insecurity</a:t>
            </a:r>
          </a:p>
          <a:p>
            <a:r>
              <a:rPr lang="en-US" altLang="ko-KR" sz="1400" dirty="0"/>
              <a:t>1.1 Individual demographics characteristics</a:t>
            </a:r>
          </a:p>
          <a:p>
            <a:r>
              <a:rPr lang="en-US" altLang="ko-KR" sz="1400" dirty="0"/>
              <a:t>   - Gender</a:t>
            </a:r>
          </a:p>
          <a:p>
            <a:r>
              <a:rPr lang="en-US" altLang="ko-KR" sz="1400" dirty="0"/>
              <a:t>   - Age</a:t>
            </a:r>
          </a:p>
          <a:p>
            <a:r>
              <a:rPr lang="en-US" altLang="ko-KR" sz="1400" dirty="0"/>
              <a:t>   - Education</a:t>
            </a:r>
          </a:p>
          <a:p>
            <a:r>
              <a:rPr lang="en-US" altLang="ko-KR" sz="1400" dirty="0"/>
              <a:t>1.2 Individual job related characteristics</a:t>
            </a:r>
          </a:p>
          <a:p>
            <a:r>
              <a:rPr lang="en-US" altLang="ko-KR" sz="1400" dirty="0"/>
              <a:t>   - Sector of activity(</a:t>
            </a:r>
            <a:r>
              <a:rPr lang="ko-KR" altLang="en-US" sz="1400" dirty="0"/>
              <a:t>농업</a:t>
            </a:r>
            <a:r>
              <a:rPr lang="en-US" altLang="ko-KR" sz="1400" dirty="0"/>
              <a:t>/</a:t>
            </a:r>
            <a:r>
              <a:rPr lang="ko-KR" altLang="en-US" sz="1400" dirty="0"/>
              <a:t>산업</a:t>
            </a:r>
            <a:r>
              <a:rPr lang="en-US" altLang="ko-KR" sz="1400" dirty="0"/>
              <a:t>/</a:t>
            </a:r>
            <a:r>
              <a:rPr lang="ko-KR" altLang="en-US" sz="1400" dirty="0"/>
              <a:t>건설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Type of </a:t>
            </a:r>
            <a:r>
              <a:rPr lang="en-US" altLang="ko-KR" sz="1400" dirty="0" err="1"/>
              <a:t>conract</a:t>
            </a:r>
            <a:r>
              <a:rPr lang="en-US" altLang="ko-KR" sz="1400" dirty="0"/>
              <a:t>(</a:t>
            </a:r>
            <a:r>
              <a:rPr lang="ko-KR" altLang="en-US" sz="1400" dirty="0"/>
              <a:t>정규직</a:t>
            </a:r>
            <a:r>
              <a:rPr lang="en-US" altLang="ko-KR" sz="1400" dirty="0"/>
              <a:t>/</a:t>
            </a:r>
            <a:r>
              <a:rPr lang="ko-KR" altLang="en-US" sz="1400" dirty="0"/>
              <a:t>비정규직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Trade union membership(</a:t>
            </a:r>
            <a:r>
              <a:rPr lang="ko-KR" altLang="en-US" sz="1400" dirty="0"/>
              <a:t>노조가입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public sector/civil servant(</a:t>
            </a:r>
            <a:r>
              <a:rPr lang="ko-KR" altLang="en-US" sz="1400" dirty="0"/>
              <a:t>공공기관</a:t>
            </a:r>
            <a:r>
              <a:rPr lang="en-US" altLang="ko-KR" sz="1400" dirty="0"/>
              <a:t>/</a:t>
            </a:r>
            <a:r>
              <a:rPr lang="ko-KR" altLang="en-US" sz="1400" dirty="0"/>
              <a:t>공무원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</a:t>
            </a:r>
            <a:r>
              <a:rPr lang="ko-KR" altLang="en-US" sz="1400" dirty="0"/>
              <a:t>사업체</a:t>
            </a:r>
            <a:r>
              <a:rPr lang="en-US" altLang="ko-KR" sz="1400" dirty="0"/>
              <a:t> </a:t>
            </a:r>
            <a:r>
              <a:rPr lang="ko-KR" altLang="en-US" sz="1400" dirty="0"/>
              <a:t>규모</a:t>
            </a:r>
            <a:endParaRPr lang="en-US" altLang="ko-KR" sz="1400" dirty="0"/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2. Costs of job loss</a:t>
            </a:r>
          </a:p>
          <a:p>
            <a:r>
              <a:rPr lang="en-US" altLang="ko-KR" sz="1400" dirty="0"/>
              <a:t>   - </a:t>
            </a:r>
            <a:r>
              <a:rPr lang="ko-KR" altLang="en-US" sz="1400" dirty="0"/>
              <a:t>금전상의 비용</a:t>
            </a:r>
            <a:r>
              <a:rPr lang="en-US" altLang="ko-KR" sz="1400" dirty="0"/>
              <a:t>(</a:t>
            </a:r>
            <a:r>
              <a:rPr lang="ko-KR" altLang="en-US" sz="1400" dirty="0"/>
              <a:t>연봉총액</a:t>
            </a:r>
            <a:r>
              <a:rPr lang="en-US" altLang="ko-KR" sz="1400" dirty="0"/>
              <a:t>/</a:t>
            </a:r>
            <a:r>
              <a:rPr lang="ko-KR" altLang="en-US" sz="1400" dirty="0" err="1"/>
              <a:t>연봉총액의제곱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</a:t>
            </a:r>
            <a:r>
              <a:rPr lang="ko-KR" altLang="en-US" sz="1400" dirty="0" err="1"/>
              <a:t>다른직업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찾기어려움</a:t>
            </a:r>
            <a:r>
              <a:rPr lang="en-US" altLang="ko-KR" sz="1400" dirty="0"/>
              <a:t>(</a:t>
            </a:r>
            <a:r>
              <a:rPr lang="ko-KR" altLang="en-US" sz="1400" dirty="0"/>
              <a:t>장기구직</a:t>
            </a:r>
            <a:r>
              <a:rPr lang="en-US" altLang="ko-KR" sz="1400" dirty="0"/>
              <a:t>/</a:t>
            </a:r>
            <a:r>
              <a:rPr lang="ko-KR" altLang="en-US" sz="1400" dirty="0" err="1"/>
              <a:t>구직활동안함</a:t>
            </a:r>
            <a:r>
              <a:rPr lang="en-US" altLang="ko-KR" sz="1400" dirty="0"/>
              <a:t>/</a:t>
            </a:r>
            <a:r>
              <a:rPr lang="ko-KR" altLang="en-US" sz="1400" dirty="0" err="1"/>
              <a:t>고용주바꿈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  - </a:t>
            </a:r>
            <a:r>
              <a:rPr lang="ko-KR" altLang="en-US" sz="1400" dirty="0"/>
              <a:t>가족구성</a:t>
            </a:r>
            <a:r>
              <a:rPr lang="en-US" altLang="ko-KR" sz="1400" dirty="0"/>
              <a:t>(</a:t>
            </a:r>
            <a:r>
              <a:rPr lang="ko-KR" altLang="en-US" sz="1400" dirty="0" err="1"/>
              <a:t>자녀있음</a:t>
            </a:r>
            <a:r>
              <a:rPr lang="en-US" altLang="ko-KR" sz="1400" dirty="0"/>
              <a:t>/</a:t>
            </a:r>
            <a:r>
              <a:rPr lang="ko-KR" altLang="en-US" sz="1400" dirty="0"/>
              <a:t>결혼유무</a:t>
            </a:r>
            <a:r>
              <a:rPr lang="en-US" altLang="ko-KR" sz="1400" dirty="0"/>
              <a:t>) </a:t>
            </a:r>
          </a:p>
          <a:p>
            <a:r>
              <a:rPr lang="en-US" altLang="ko-KR" sz="1400" dirty="0"/>
              <a:t>R</a:t>
            </a:r>
            <a:r>
              <a:rPr lang="en-US" altLang="ko-KR" sz="1400" baseline="30000" dirty="0"/>
              <a:t>2 </a:t>
            </a:r>
            <a:r>
              <a:rPr lang="en-US" altLang="ko-KR" sz="1400" dirty="0"/>
              <a:t>: </a:t>
            </a:r>
            <a:r>
              <a:rPr lang="ko-KR" altLang="en-US" sz="1400" dirty="0"/>
              <a:t>알려지지 않은 직업 불안정성</a:t>
            </a:r>
            <a:r>
              <a:rPr lang="en-US" altLang="ko-KR" sz="1400" dirty="0"/>
              <a:t>(</a:t>
            </a:r>
            <a:r>
              <a:rPr lang="ko-KR" altLang="en-US" sz="1400" dirty="0"/>
              <a:t>심리적 </a:t>
            </a:r>
            <a:r>
              <a:rPr lang="ko-KR" altLang="en-US" sz="1400" dirty="0" err="1"/>
              <a:t>성질등</a:t>
            </a:r>
            <a:r>
              <a:rPr lang="en-US" altLang="ko-KR" sz="1400" dirty="0"/>
              <a:t>)</a:t>
            </a:r>
            <a:endParaRPr lang="ko-KR" alt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3BA651-2A39-4FFC-A775-0C566849C3B9}"/>
              </a:ext>
            </a:extLst>
          </p:cNvPr>
          <p:cNvSpPr txBox="1"/>
          <p:nvPr/>
        </p:nvSpPr>
        <p:spPr>
          <a:xfrm>
            <a:off x="6006192" y="5984902"/>
            <a:ext cx="5347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Source:  Determinants of </a:t>
            </a:r>
            <a:r>
              <a:rPr lang="en-US" altLang="ko-KR" sz="1200" dirty="0" err="1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job_insecurity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in five European </a:t>
            </a:r>
            <a:r>
              <a:rPr lang="en-US" altLang="ko-KR" sz="1200" dirty="0" err="1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Countires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1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(Integrated Model, Describing Job insecurity)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3789C4-9763-4BA4-A8C5-52A5548928F2}"/>
              </a:ext>
            </a:extLst>
          </p:cNvPr>
          <p:cNvSpPr txBox="1"/>
          <p:nvPr/>
        </p:nvSpPr>
        <p:spPr>
          <a:xfrm>
            <a:off x="714373" y="1183491"/>
            <a:ext cx="10922458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Analyzes the factors that affect job security when ‘subjective experience of employment security’ is influenced by objective information such as demographic characteristics, job-related characteristics, and industry characteristics variables.</a:t>
            </a:r>
            <a:endParaRPr lang="ko-KR" altLang="en-US" sz="1100" i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1FA22-8DE8-41CF-B098-B35D7D006E5D}"/>
              </a:ext>
            </a:extLst>
          </p:cNvPr>
          <p:cNvSpPr txBox="1"/>
          <p:nvPr/>
        </p:nvSpPr>
        <p:spPr>
          <a:xfrm>
            <a:off x="542924" y="861833"/>
            <a:ext cx="926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Integrated Employment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Security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Model</a:t>
            </a:r>
            <a:endParaRPr lang="en-US" altLang="ko-KR" sz="1600" b="1" spc="-30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a typeface="휴먼모음T" pitchFamily="18" charset="-127"/>
              <a:cs typeface="Narkisim" pitchFamily="34" charset="-79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536510A-D41F-457C-9E1C-1C49EE573B44}"/>
              </a:ext>
            </a:extLst>
          </p:cNvPr>
          <p:cNvSpPr/>
          <p:nvPr/>
        </p:nvSpPr>
        <p:spPr>
          <a:xfrm>
            <a:off x="2595355" y="2022123"/>
            <a:ext cx="2828901" cy="789715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marL="0" lvl="0" indent="0" algn="l" defTabSz="2178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400" kern="12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A071789-0973-494D-A3D8-9AE4F815F263}"/>
              </a:ext>
            </a:extLst>
          </p:cNvPr>
          <p:cNvSpPr/>
          <p:nvPr/>
        </p:nvSpPr>
        <p:spPr>
          <a:xfrm>
            <a:off x="2348753" y="1882063"/>
            <a:ext cx="787891" cy="101813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altLang="ko-KR" sz="1200" dirty="0"/>
              <a:t>Demo-graphic</a:t>
            </a:r>
            <a:endParaRPr lang="ko-KR" altLang="en-US" sz="1200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78D013A-6E74-4CDE-A98E-26F25AC2A78E}"/>
              </a:ext>
            </a:extLst>
          </p:cNvPr>
          <p:cNvSpPr/>
          <p:nvPr/>
        </p:nvSpPr>
        <p:spPr>
          <a:xfrm>
            <a:off x="2595355" y="4144592"/>
            <a:ext cx="2828901" cy="969648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marL="0" lvl="0" indent="0" algn="l" defTabSz="2178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400" kern="12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34A66E5-D731-4086-9277-7E8712D987F0}"/>
              </a:ext>
            </a:extLst>
          </p:cNvPr>
          <p:cNvSpPr/>
          <p:nvPr/>
        </p:nvSpPr>
        <p:spPr>
          <a:xfrm>
            <a:off x="2339788" y="4004532"/>
            <a:ext cx="787891" cy="101813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altLang="ko-KR" sz="1200" dirty="0">
                <a:effectLst/>
                <a:latin typeface="Roboto" panose="02000000000000000000" pitchFamily="2" charset="0"/>
              </a:rPr>
              <a:t>psycho-logical</a:t>
            </a:r>
            <a:endParaRPr lang="ko-KR" altLang="en-US" sz="1200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A0C8243-7444-48D9-A244-DC8FA873A9FE}"/>
              </a:ext>
            </a:extLst>
          </p:cNvPr>
          <p:cNvSpPr/>
          <p:nvPr/>
        </p:nvSpPr>
        <p:spPr>
          <a:xfrm>
            <a:off x="2595355" y="5592218"/>
            <a:ext cx="2828901" cy="969648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marL="0" lvl="0" indent="0" algn="l" defTabSz="2178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400" kern="1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1B3E5C-A271-4FBC-A978-962EFE5E9EB8}"/>
              </a:ext>
            </a:extLst>
          </p:cNvPr>
          <p:cNvSpPr/>
          <p:nvPr/>
        </p:nvSpPr>
        <p:spPr>
          <a:xfrm>
            <a:off x="2348753" y="5452157"/>
            <a:ext cx="787891" cy="10181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altLang="ko-KR" sz="1400" dirty="0">
                <a:effectLst/>
                <a:latin typeface="Roboto" panose="02000000000000000000" pitchFamily="2" charset="0"/>
              </a:rPr>
              <a:t>Eco-nomic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8721556F-E7C6-421C-8552-4E5F379E3F44}"/>
              </a:ext>
            </a:extLst>
          </p:cNvPr>
          <p:cNvSpPr/>
          <p:nvPr/>
        </p:nvSpPr>
        <p:spPr>
          <a:xfrm>
            <a:off x="6728471" y="3640804"/>
            <a:ext cx="2347469" cy="457742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B8BDE2C6-4739-4898-BD05-05C59502DE13}"/>
              </a:ext>
            </a:extLst>
          </p:cNvPr>
          <p:cNvSpPr/>
          <p:nvPr/>
        </p:nvSpPr>
        <p:spPr>
          <a:xfrm>
            <a:off x="9583903" y="3648482"/>
            <a:ext cx="1592730" cy="457742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lvl="0" indent="0" algn="dist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317B7-7D95-482B-A852-0C3B10B9C291}"/>
              </a:ext>
            </a:extLst>
          </p:cNvPr>
          <p:cNvSpPr txBox="1"/>
          <p:nvPr/>
        </p:nvSpPr>
        <p:spPr>
          <a:xfrm>
            <a:off x="3249233" y="2041941"/>
            <a:ext cx="2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.Age</a:t>
            </a:r>
          </a:p>
          <a:p>
            <a:r>
              <a:rPr lang="en-US" altLang="ko-KR" sz="1200" dirty="0"/>
              <a:t>.Gender</a:t>
            </a:r>
          </a:p>
          <a:p>
            <a:r>
              <a:rPr lang="en-US" altLang="ko-KR" sz="1200" dirty="0"/>
              <a:t>.Education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8A538-3881-4C8B-BFFB-176546E2A9DE}"/>
              </a:ext>
            </a:extLst>
          </p:cNvPr>
          <p:cNvSpPr txBox="1"/>
          <p:nvPr/>
        </p:nvSpPr>
        <p:spPr>
          <a:xfrm>
            <a:off x="3121448" y="4116840"/>
            <a:ext cx="22965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.Wages or income satisfaction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.job security satisfaction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effectLst/>
                <a:latin typeface="Roboto" panose="02000000000000000000" pitchFamily="2" charset="0"/>
              </a:rPr>
              <a:t>.job satisfaction</a:t>
            </a:r>
            <a:endParaRPr lang="en-US" altLang="ko-KR" sz="1200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.Working Environment Satisfaction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E17282-DA17-4863-9E76-6B36AFFF4CEE}"/>
              </a:ext>
            </a:extLst>
          </p:cNvPr>
          <p:cNvSpPr txBox="1"/>
          <p:nvPr/>
        </p:nvSpPr>
        <p:spPr>
          <a:xfrm>
            <a:off x="3131787" y="5618873"/>
            <a:ext cx="2623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.Total capital investment efficiency</a:t>
            </a:r>
          </a:p>
          <a:p>
            <a:r>
              <a:rPr lang="en-US" altLang="ko-KR" sz="1200" b="1" dirty="0"/>
              <a:t>.sales growth rate</a:t>
            </a:r>
          </a:p>
          <a:p>
            <a:r>
              <a:rPr lang="en-US" altLang="ko-KR" sz="1200" b="1" dirty="0"/>
              <a:t>.R&amp;D expenditure growth rate</a:t>
            </a:r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623D0B-EC87-48BC-AF22-19282CA05AC7}"/>
              </a:ext>
            </a:extLst>
          </p:cNvPr>
          <p:cNvSpPr txBox="1"/>
          <p:nvPr/>
        </p:nvSpPr>
        <p:spPr>
          <a:xfrm>
            <a:off x="6816404" y="3641958"/>
            <a:ext cx="218117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dirty="0"/>
              <a:t>subjective experience of employment security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2266E28-7B91-4074-AB8B-006A09EC6E7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424255" y="2365107"/>
            <a:ext cx="1304216" cy="139519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3F1316A-247E-4C57-80AF-E2339FAE379D}"/>
              </a:ext>
            </a:extLst>
          </p:cNvPr>
          <p:cNvCxnSpPr>
            <a:cxnSpLocks/>
          </p:cNvCxnSpPr>
          <p:nvPr/>
        </p:nvCxnSpPr>
        <p:spPr>
          <a:xfrm flipV="1">
            <a:off x="5424255" y="3946951"/>
            <a:ext cx="1304216" cy="90730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E9837E0-31D8-4794-8786-6CF4466D105F}"/>
              </a:ext>
            </a:extLst>
          </p:cNvPr>
          <p:cNvCxnSpPr>
            <a:cxnSpLocks/>
          </p:cNvCxnSpPr>
          <p:nvPr/>
        </p:nvCxnSpPr>
        <p:spPr>
          <a:xfrm flipV="1">
            <a:off x="5427365" y="4031101"/>
            <a:ext cx="1301106" cy="209347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1794FB5-83DD-4EF3-94EF-64AED2250C22}"/>
              </a:ext>
            </a:extLst>
          </p:cNvPr>
          <p:cNvSpPr txBox="1"/>
          <p:nvPr/>
        </p:nvSpPr>
        <p:spPr>
          <a:xfrm>
            <a:off x="9661692" y="3638421"/>
            <a:ext cx="147184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employment security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52F2951-7536-4797-9F09-3B1E1CA452B1}"/>
              </a:ext>
            </a:extLst>
          </p:cNvPr>
          <p:cNvCxnSpPr>
            <a:cxnSpLocks/>
          </p:cNvCxnSpPr>
          <p:nvPr/>
        </p:nvCxnSpPr>
        <p:spPr>
          <a:xfrm>
            <a:off x="9075940" y="3841274"/>
            <a:ext cx="507963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11696A-3333-4ABC-AEC7-87C01DCCD16E}"/>
              </a:ext>
            </a:extLst>
          </p:cNvPr>
          <p:cNvSpPr txBox="1"/>
          <p:nvPr/>
        </p:nvSpPr>
        <p:spPr>
          <a:xfrm>
            <a:off x="9661692" y="4426318"/>
            <a:ext cx="147184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b="1" dirty="0">
                <a:solidFill>
                  <a:schemeClr val="tx1"/>
                </a:solidFill>
              </a:rPr>
              <a:t>‘Y Variable’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7EAB4B-B8D2-4436-A594-8D8AEEBB76E8}"/>
              </a:ext>
            </a:extLst>
          </p:cNvPr>
          <p:cNvSpPr txBox="1"/>
          <p:nvPr/>
        </p:nvSpPr>
        <p:spPr>
          <a:xfrm>
            <a:off x="3230571" y="6608313"/>
            <a:ext cx="147184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400" b="1" dirty="0">
                <a:solidFill>
                  <a:schemeClr val="tx1"/>
                </a:solidFill>
              </a:rPr>
              <a:t>‘X’s Variables</a:t>
            </a:r>
            <a:r>
              <a:rPr lang="en-US" altLang="ko-KR" sz="1400" b="1" dirty="0"/>
              <a:t>’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4346C558-6885-4B70-86C6-68A24D96483C}"/>
              </a:ext>
            </a:extLst>
          </p:cNvPr>
          <p:cNvSpPr/>
          <p:nvPr/>
        </p:nvSpPr>
        <p:spPr>
          <a:xfrm>
            <a:off x="2589137" y="3046780"/>
            <a:ext cx="2828901" cy="978120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marL="0" lvl="0" indent="0" algn="l" defTabSz="2178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400" kern="120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1B29CAC-1056-4F6A-AC31-6F16007EAC96}"/>
              </a:ext>
            </a:extLst>
          </p:cNvPr>
          <p:cNvSpPr/>
          <p:nvPr/>
        </p:nvSpPr>
        <p:spPr>
          <a:xfrm>
            <a:off x="2342535" y="2972884"/>
            <a:ext cx="787891" cy="8516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altLang="ko-KR" sz="1200" dirty="0"/>
              <a:t>Job-related</a:t>
            </a:r>
            <a:endParaRPr lang="ko-KR" alt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33DFC4-8E01-47CB-ABD0-F909DCE7904B}"/>
              </a:ext>
            </a:extLst>
          </p:cNvPr>
          <p:cNvSpPr txBox="1"/>
          <p:nvPr/>
        </p:nvSpPr>
        <p:spPr>
          <a:xfrm>
            <a:off x="3231159" y="2985048"/>
            <a:ext cx="2318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.Average monthly wage</a:t>
            </a:r>
          </a:p>
          <a:p>
            <a:r>
              <a:rPr lang="en-US" altLang="ko-KR" sz="1200" dirty="0"/>
              <a:t>.Job type, </a:t>
            </a:r>
          </a:p>
          <a:p>
            <a:r>
              <a:rPr lang="en-US" altLang="ko-KR" sz="1200" dirty="0"/>
              <a:t>.company size, </a:t>
            </a:r>
          </a:p>
          <a:p>
            <a:r>
              <a:rPr lang="en-US" altLang="ko-KR" sz="1200" dirty="0"/>
              <a:t>employment type, </a:t>
            </a:r>
          </a:p>
          <a:p>
            <a:r>
              <a:rPr lang="en-US" altLang="ko-KR" sz="1200" dirty="0"/>
              <a:t>position of employment</a:t>
            </a:r>
            <a:endParaRPr lang="ko-KR" altLang="en-US" sz="1200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29648A0-2107-40DB-8279-17D54A7DC13A}"/>
              </a:ext>
            </a:extLst>
          </p:cNvPr>
          <p:cNvCxnSpPr>
            <a:cxnSpLocks/>
          </p:cNvCxnSpPr>
          <p:nvPr/>
        </p:nvCxnSpPr>
        <p:spPr>
          <a:xfrm>
            <a:off x="5440871" y="3593494"/>
            <a:ext cx="1244500" cy="24778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BB1A5C9-0D9A-4D27-8BDE-F55651A061B8}"/>
              </a:ext>
            </a:extLst>
          </p:cNvPr>
          <p:cNvSpPr txBox="1"/>
          <p:nvPr/>
        </p:nvSpPr>
        <p:spPr>
          <a:xfrm>
            <a:off x="1997812" y="2668520"/>
            <a:ext cx="1471841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800" b="1" dirty="0">
                <a:solidFill>
                  <a:schemeClr val="tx1"/>
                </a:solidFill>
              </a:rPr>
              <a:t> </a:t>
            </a:r>
            <a:r>
              <a:rPr lang="ko-KR" altLang="en-US" sz="800" b="1" dirty="0">
                <a:solidFill>
                  <a:schemeClr val="tx1"/>
                </a:solidFill>
              </a:rPr>
              <a:t>인구학적특성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FAFB3B-F5FB-4696-86EF-1A5A8CBB2BC9}"/>
              </a:ext>
            </a:extLst>
          </p:cNvPr>
          <p:cNvSpPr txBox="1"/>
          <p:nvPr/>
        </p:nvSpPr>
        <p:spPr>
          <a:xfrm>
            <a:off x="1932582" y="3641958"/>
            <a:ext cx="1471841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800" b="1" dirty="0">
                <a:solidFill>
                  <a:schemeClr val="tx1"/>
                </a:solidFill>
              </a:rPr>
              <a:t> </a:t>
            </a:r>
            <a:r>
              <a:rPr lang="ko-KR" altLang="en-US" sz="800" b="1" dirty="0">
                <a:solidFill>
                  <a:schemeClr val="tx1"/>
                </a:solidFill>
              </a:rPr>
              <a:t>직무특성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BDFF517-7FE1-4AF8-9FD6-F09C7870788C}"/>
              </a:ext>
            </a:extLst>
          </p:cNvPr>
          <p:cNvSpPr/>
          <p:nvPr/>
        </p:nvSpPr>
        <p:spPr>
          <a:xfrm>
            <a:off x="6596581" y="3322040"/>
            <a:ext cx="4801998" cy="10919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5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(Logistic Regression Analysis)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EC0D5-EB63-4121-8270-9AD4E4D501C1}"/>
              </a:ext>
            </a:extLst>
          </p:cNvPr>
          <p:cNvSpPr txBox="1"/>
          <p:nvPr/>
        </p:nvSpPr>
        <p:spPr>
          <a:xfrm>
            <a:off x="807808" y="2499725"/>
            <a:ext cx="7802792" cy="4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Simple Logistic Regression</a:t>
            </a:r>
            <a:endParaRPr lang="en-US" altLang="ko-KR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A6DEBE-F0E9-4182-9E11-A811A7D226B4}"/>
              </a:ext>
            </a:extLst>
          </p:cNvPr>
          <p:cNvSpPr txBox="1"/>
          <p:nvPr/>
        </p:nvSpPr>
        <p:spPr>
          <a:xfrm>
            <a:off x="542924" y="1298061"/>
            <a:ext cx="926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Logistic</a:t>
            </a:r>
            <a:r>
              <a:rPr lang="ko-KR" altLang="en-US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Regression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">
                <a:extLst>
                  <a:ext uri="{FF2B5EF4-FFF2-40B4-BE49-F238E27FC236}">
                    <a16:creationId xmlns:a16="http://schemas.microsoft.com/office/drawing/2014/main" id="{053CD424-817B-44B8-89B9-01F3E479ADE8}"/>
                  </a:ext>
                </a:extLst>
              </p:cNvPr>
              <p:cNvSpPr txBox="1"/>
              <p:nvPr/>
            </p:nvSpPr>
            <p:spPr>
              <a:xfrm>
                <a:off x="714373" y="3154718"/>
                <a:ext cx="7488832" cy="71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ㅣ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ㅣ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8" name="TextBox 3">
                <a:extLst>
                  <a:ext uri="{FF2B5EF4-FFF2-40B4-BE49-F238E27FC236}">
                    <a16:creationId xmlns:a16="http://schemas.microsoft.com/office/drawing/2014/main" id="{053CD424-817B-44B8-89B9-01F3E479A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3" y="3154718"/>
                <a:ext cx="7488832" cy="716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">
                <a:extLst>
                  <a:ext uri="{FF2B5EF4-FFF2-40B4-BE49-F238E27FC236}">
                    <a16:creationId xmlns:a16="http://schemas.microsoft.com/office/drawing/2014/main" id="{B3FB45E6-99C3-4684-80A6-95BA665F95C1}"/>
                  </a:ext>
                </a:extLst>
              </p:cNvPr>
              <p:cNvSpPr txBox="1"/>
              <p:nvPr/>
            </p:nvSpPr>
            <p:spPr>
              <a:xfrm>
                <a:off x="954118" y="5028715"/>
                <a:ext cx="7488832" cy="71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ㅣㅣ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𝑥𝑝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ㅣ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𝑥𝑝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+…. +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9" name="TextBox 3">
                <a:extLst>
                  <a:ext uri="{FF2B5EF4-FFF2-40B4-BE49-F238E27FC236}">
                    <a16:creationId xmlns:a16="http://schemas.microsoft.com/office/drawing/2014/main" id="{B3FB45E6-99C3-4684-80A6-95BA665F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18" y="5028715"/>
                <a:ext cx="7488832" cy="716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814995A-0966-4103-8EFF-2BF45EBD0200}"/>
              </a:ext>
            </a:extLst>
          </p:cNvPr>
          <p:cNvSpPr txBox="1"/>
          <p:nvPr/>
        </p:nvSpPr>
        <p:spPr>
          <a:xfrm>
            <a:off x="828673" y="4338660"/>
            <a:ext cx="7488832" cy="4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Multiple Logistic Regression</a:t>
            </a:r>
            <a:endParaRPr lang="en-US" altLang="ko-KR" sz="1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4F05DC-809E-497B-ADA3-95C68435789B}"/>
              </a:ext>
            </a:extLst>
          </p:cNvPr>
          <p:cNvSpPr txBox="1"/>
          <p:nvPr/>
        </p:nvSpPr>
        <p:spPr>
          <a:xfrm>
            <a:off x="571497" y="1692974"/>
            <a:ext cx="10922458" cy="63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Y: </a:t>
            </a:r>
            <a:r>
              <a:rPr lang="ko-KR" altLang="en-US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Binomial variable indicating whether or not employment security(stable=1, not stable=0)</a:t>
            </a:r>
            <a:endParaRPr lang="ko-KR" altLang="en-US" sz="1400" i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100" i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922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(Data)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순서도: 다중 문서 10">
            <a:extLst>
              <a:ext uri="{FF2B5EF4-FFF2-40B4-BE49-F238E27FC236}">
                <a16:creationId xmlns:a16="http://schemas.microsoft.com/office/drawing/2014/main" id="{06560F77-A044-4B0C-AE01-D62EB0BD72C7}"/>
              </a:ext>
            </a:extLst>
          </p:cNvPr>
          <p:cNvSpPr/>
          <p:nvPr/>
        </p:nvSpPr>
        <p:spPr>
          <a:xfrm>
            <a:off x="1237818" y="1907886"/>
            <a:ext cx="2490531" cy="9294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effectLst/>
                <a:latin typeface="Roboto" panose="02000000000000000000" pitchFamily="2" charset="0"/>
              </a:rPr>
              <a:t>employment information</a:t>
            </a:r>
            <a:endParaRPr lang="ko-KR" altLang="en-US" dirty="0"/>
          </a:p>
        </p:txBody>
      </p:sp>
      <p:sp>
        <p:nvSpPr>
          <p:cNvPr id="12" name="순서도: 다중 문서 11">
            <a:extLst>
              <a:ext uri="{FF2B5EF4-FFF2-40B4-BE49-F238E27FC236}">
                <a16:creationId xmlns:a16="http://schemas.microsoft.com/office/drawing/2014/main" id="{0ED50E5B-4663-45CF-901E-42358A698CB4}"/>
              </a:ext>
            </a:extLst>
          </p:cNvPr>
          <p:cNvSpPr/>
          <p:nvPr/>
        </p:nvSpPr>
        <p:spPr>
          <a:xfrm>
            <a:off x="5022943" y="1871884"/>
            <a:ext cx="2490531" cy="9294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effectLst/>
                <a:latin typeface="Roboto" panose="02000000000000000000" pitchFamily="2" charset="0"/>
              </a:rPr>
              <a:t>job satisfaction</a:t>
            </a:r>
            <a:endParaRPr lang="ko-KR" altLang="en-US" dirty="0"/>
          </a:p>
        </p:txBody>
      </p:sp>
      <p:sp>
        <p:nvSpPr>
          <p:cNvPr id="13" name="순서도: 다중 문서 12">
            <a:extLst>
              <a:ext uri="{FF2B5EF4-FFF2-40B4-BE49-F238E27FC236}">
                <a16:creationId xmlns:a16="http://schemas.microsoft.com/office/drawing/2014/main" id="{F477EE8A-8081-4585-AA1F-FB34DD183862}"/>
              </a:ext>
            </a:extLst>
          </p:cNvPr>
          <p:cNvSpPr/>
          <p:nvPr/>
        </p:nvSpPr>
        <p:spPr>
          <a:xfrm>
            <a:off x="8453355" y="1757328"/>
            <a:ext cx="2490531" cy="9294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effectLst/>
                <a:latin typeface="Roboto" panose="02000000000000000000" pitchFamily="2" charset="0"/>
              </a:rPr>
              <a:t>Economic characteristics</a:t>
            </a:r>
            <a:endParaRPr lang="ko-KR" altLang="en-US" dirty="0"/>
          </a:p>
        </p:txBody>
      </p:sp>
      <p:sp>
        <p:nvSpPr>
          <p:cNvPr id="14" name="십자형 13">
            <a:extLst>
              <a:ext uri="{FF2B5EF4-FFF2-40B4-BE49-F238E27FC236}">
                <a16:creationId xmlns:a16="http://schemas.microsoft.com/office/drawing/2014/main" id="{A9901C34-81F8-4965-9CE5-4EF8095B8307}"/>
              </a:ext>
            </a:extLst>
          </p:cNvPr>
          <p:cNvSpPr/>
          <p:nvPr/>
        </p:nvSpPr>
        <p:spPr>
          <a:xfrm>
            <a:off x="7670686" y="1859762"/>
            <a:ext cx="625458" cy="698820"/>
          </a:xfrm>
          <a:prstGeom prst="plus">
            <a:avLst>
              <a:gd name="adj" fmla="val 4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십자형 14">
            <a:extLst>
              <a:ext uri="{FF2B5EF4-FFF2-40B4-BE49-F238E27FC236}">
                <a16:creationId xmlns:a16="http://schemas.microsoft.com/office/drawing/2014/main" id="{90B5BC2E-CA17-4BD1-9169-A68276F84EA2}"/>
              </a:ext>
            </a:extLst>
          </p:cNvPr>
          <p:cNvSpPr/>
          <p:nvPr/>
        </p:nvSpPr>
        <p:spPr>
          <a:xfrm>
            <a:off x="4165011" y="1983043"/>
            <a:ext cx="625458" cy="698820"/>
          </a:xfrm>
          <a:prstGeom prst="plus">
            <a:avLst>
              <a:gd name="adj" fmla="val 4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F9967-098E-48DC-81E6-B036DDA3F9A1}"/>
              </a:ext>
            </a:extLst>
          </p:cNvPr>
          <p:cNvSpPr txBox="1"/>
          <p:nvPr/>
        </p:nvSpPr>
        <p:spPr>
          <a:xfrm>
            <a:off x="5040122" y="3004938"/>
            <a:ext cx="3256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</a:rPr>
              <a:t>Korea Labor Panel Survey</a:t>
            </a:r>
            <a:endParaRPr lang="ko-KR" altLang="en-US" sz="1400" b="1" dirty="0">
              <a:solidFill>
                <a:srgbClr val="00B0F0"/>
              </a:solidFill>
            </a:endParaRPr>
          </a:p>
          <a:p>
            <a:r>
              <a:rPr lang="en-US" altLang="ko-KR" sz="1400" b="1" dirty="0"/>
              <a:t> </a:t>
            </a:r>
          </a:p>
          <a:p>
            <a:r>
              <a:rPr lang="en-US" altLang="ko-KR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en-US" altLang="ko-KR" sz="1400" dirty="0"/>
              <a:t>Personal Data</a:t>
            </a:r>
            <a:endParaRPr lang="en-US" altLang="ko-KR" sz="1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en-US" altLang="ko-KR" sz="1200" dirty="0">
                <a:effectLst/>
                <a:latin typeface="Roboto" panose="02000000000000000000" pitchFamily="2" charset="0"/>
              </a:rPr>
              <a:t>psycho-logical</a:t>
            </a:r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휴먼모음T" panose="02030504000101010101" pitchFamily="18" charset="-127"/>
              </a:rPr>
              <a:t>       </a:t>
            </a: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.Wages or income satisfaction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     .job security satisfaction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effectLst/>
                <a:latin typeface="Roboto" panose="02000000000000000000" pitchFamily="2" charset="0"/>
              </a:rPr>
              <a:t>      .job satisfaction</a:t>
            </a:r>
            <a:endParaRPr lang="en-US" altLang="ko-KR" sz="1200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    .Working Environment Satisfaction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4546CB-7536-4EE8-BDB4-837481AEA353}"/>
              </a:ext>
            </a:extLst>
          </p:cNvPr>
          <p:cNvSpPr txBox="1"/>
          <p:nvPr/>
        </p:nvSpPr>
        <p:spPr>
          <a:xfrm>
            <a:off x="1067786" y="3004938"/>
            <a:ext cx="4158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00B0F0"/>
                </a:solidFill>
              </a:rPr>
              <a:t>Korea Labor Panel Survey</a:t>
            </a:r>
            <a:endParaRPr lang="ko-KR" altLang="en-US" sz="1400" b="1" dirty="0">
              <a:solidFill>
                <a:srgbClr val="00B0F0"/>
              </a:solidFill>
            </a:endParaRPr>
          </a:p>
          <a:p>
            <a:endParaRPr lang="en-US" altLang="ko-KR" sz="1400" b="1" dirty="0"/>
          </a:p>
          <a:p>
            <a:r>
              <a:rPr lang="en-US" altLang="ko-KR" sz="1400" dirty="0"/>
              <a:t>- Personal Data</a:t>
            </a:r>
          </a:p>
          <a:p>
            <a:r>
              <a:rPr lang="en-US" altLang="ko-KR" sz="1400" dirty="0"/>
              <a:t>  </a:t>
            </a:r>
            <a:r>
              <a:rPr lang="en-US" altLang="ko-KR" sz="1200" dirty="0"/>
              <a:t>Demographic: </a:t>
            </a:r>
          </a:p>
          <a:p>
            <a:r>
              <a:rPr lang="en-US" altLang="ko-KR" sz="1200" dirty="0"/>
              <a:t>     .Age</a:t>
            </a:r>
          </a:p>
          <a:p>
            <a:r>
              <a:rPr lang="en-US" altLang="ko-KR" sz="1200" dirty="0"/>
              <a:t>     .Gender</a:t>
            </a:r>
          </a:p>
          <a:p>
            <a:r>
              <a:rPr lang="en-US" altLang="ko-KR" sz="1200" dirty="0"/>
              <a:t>     .Education</a:t>
            </a:r>
            <a:endParaRPr lang="en-US" altLang="ko-KR" sz="1200" b="1" dirty="0"/>
          </a:p>
          <a:p>
            <a:endParaRPr lang="en-US" altLang="ko-KR" sz="1400" dirty="0"/>
          </a:p>
          <a:p>
            <a:r>
              <a:rPr lang="en-US" altLang="ko-KR" sz="1400" dirty="0"/>
              <a:t>- Job history Data</a:t>
            </a:r>
          </a:p>
          <a:p>
            <a:r>
              <a:rPr lang="ko-KR" altLang="en-US" sz="1400" dirty="0"/>
              <a:t>  </a:t>
            </a:r>
            <a:r>
              <a:rPr lang="en-US" altLang="ko-KR" sz="1200" dirty="0"/>
              <a:t>Industry</a:t>
            </a:r>
            <a:endParaRPr lang="ko-KR" altLang="en-US" sz="1200" dirty="0"/>
          </a:p>
          <a:p>
            <a:r>
              <a:rPr lang="en-US" altLang="ko-KR" sz="1200" dirty="0"/>
              <a:t>:     </a:t>
            </a:r>
            <a:r>
              <a:rPr lang="en-US" altLang="ko-KR" sz="1200" b="1" dirty="0"/>
              <a:t>.Average monthly wage</a:t>
            </a:r>
          </a:p>
          <a:p>
            <a:r>
              <a:rPr lang="en-US" altLang="ko-KR" sz="1200" dirty="0"/>
              <a:t>     .Job type, </a:t>
            </a:r>
          </a:p>
          <a:p>
            <a:r>
              <a:rPr lang="en-US" altLang="ko-KR" sz="1200" dirty="0"/>
              <a:t>     .company size, </a:t>
            </a:r>
          </a:p>
          <a:p>
            <a:r>
              <a:rPr lang="en-US" altLang="ko-KR" sz="1200" dirty="0"/>
              <a:t>     .employment type, </a:t>
            </a:r>
          </a:p>
          <a:p>
            <a:r>
              <a:rPr lang="en-US" altLang="ko-KR" sz="1200" dirty="0"/>
              <a:t>     .position of employment</a:t>
            </a:r>
            <a:endParaRPr lang="ko-KR" altLang="en-US" sz="1200" dirty="0"/>
          </a:p>
          <a:p>
            <a:endParaRPr lang="en-US" altLang="ko-KR" sz="1400" dirty="0"/>
          </a:p>
          <a:p>
            <a:r>
              <a:rPr lang="en-US" altLang="ko-KR" sz="1400" dirty="0"/>
              <a:t>- Job history Data </a:t>
            </a:r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  </a:t>
            </a:r>
            <a:r>
              <a:rPr lang="en-US" altLang="ko-KR" sz="1200" b="1" dirty="0">
                <a:solidFill>
                  <a:srgbClr val="00B0F0"/>
                </a:solidFill>
              </a:rPr>
              <a:t>. </a:t>
            </a:r>
            <a:r>
              <a:rPr lang="en-US" altLang="ko-KR" sz="1200" b="1" i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employment Security </a:t>
            </a:r>
            <a:r>
              <a:rPr lang="en-US" altLang="ko-KR" sz="1200" b="1" i="1" dirty="0" err="1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Satus</a:t>
            </a:r>
            <a:r>
              <a:rPr lang="en-US" altLang="ko-KR" sz="1200" b="1" i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E871C-1961-4978-97F6-BA0A53B4A3D1}"/>
              </a:ext>
            </a:extLst>
          </p:cNvPr>
          <p:cNvSpPr txBox="1"/>
          <p:nvPr/>
        </p:nvSpPr>
        <p:spPr>
          <a:xfrm>
            <a:off x="571497" y="837296"/>
            <a:ext cx="10922458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Y variable: Employment Security - Converted to employment Security </a:t>
            </a:r>
            <a:r>
              <a:rPr lang="en-US" altLang="ko-KR" sz="1400" i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Satus</a:t>
            </a: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based on 1 , 2 , 5 , and 10 years of job retention</a:t>
            </a: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 variables: demographic, industry, psychological characteristics variables, </a:t>
            </a:r>
            <a:r>
              <a:rPr lang="en-US" altLang="ko-KR" sz="1400" i="1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Ecomomic</a:t>
            </a:r>
            <a:r>
              <a:rPr lang="en-US" altLang="ko-KR" sz="14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characteristics variables</a:t>
            </a:r>
            <a:endParaRPr lang="ko-KR" altLang="en-US" sz="1100" i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5EE997-1A59-4AC0-A453-BDC9E9FD144E}"/>
              </a:ext>
            </a:extLst>
          </p:cNvPr>
          <p:cNvSpPr txBox="1"/>
          <p:nvPr/>
        </p:nvSpPr>
        <p:spPr>
          <a:xfrm>
            <a:off x="8296144" y="3051696"/>
            <a:ext cx="38024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</a:rPr>
              <a:t>Bank of Korea Economic Statistical System</a:t>
            </a:r>
          </a:p>
          <a:p>
            <a:endParaRPr lang="en-US" altLang="ko-KR" sz="1400" b="1" dirty="0"/>
          </a:p>
          <a:p>
            <a:r>
              <a:rPr lang="en-US" altLang="ko-KR" sz="1400" dirty="0"/>
              <a:t>- Business management analysis statistics</a:t>
            </a:r>
          </a:p>
          <a:p>
            <a:r>
              <a:rPr lang="ko-KR" altLang="en-US" sz="1400" dirty="0"/>
              <a:t>  </a:t>
            </a:r>
            <a:r>
              <a:rPr lang="en-US" altLang="ko-KR" sz="1200" dirty="0"/>
              <a:t>Eco-nomic: </a:t>
            </a:r>
          </a:p>
          <a:p>
            <a:r>
              <a:rPr lang="en-US" altLang="ko-KR" sz="1200" b="1" dirty="0"/>
              <a:t>      </a:t>
            </a:r>
            <a:r>
              <a:rPr lang="en-US" altLang="ko-KR" sz="1200" b="1" dirty="0">
                <a:solidFill>
                  <a:srgbClr val="00B0F0"/>
                </a:solidFill>
              </a:rPr>
              <a:t>.Total capital investment efficiency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      .sales growth rate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      .R&amp;D expenditure growth rate</a:t>
            </a:r>
            <a:endParaRPr lang="ko-KR" altLang="en-US" sz="1200" dirty="0">
              <a:solidFill>
                <a:srgbClr val="00B0F0"/>
              </a:solidFill>
            </a:endParaRPr>
          </a:p>
          <a:p>
            <a:r>
              <a:rPr lang="en-US" altLang="ko-KR" sz="1400" dirty="0"/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3C664-BE45-4A71-B3F2-1D688608C413}"/>
              </a:ext>
            </a:extLst>
          </p:cNvPr>
          <p:cNvSpPr txBox="1"/>
          <p:nvPr/>
        </p:nvSpPr>
        <p:spPr>
          <a:xfrm>
            <a:off x="2728520" y="1601478"/>
            <a:ext cx="167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srgbClr val="00B0F0"/>
                </a:solidFill>
              </a:rPr>
              <a:t>(2009~2019)</a:t>
            </a:r>
            <a:endParaRPr lang="ko-KR" altLang="en-US" sz="1800" b="1" dirty="0">
              <a:solidFill>
                <a:srgbClr val="00B0F0"/>
              </a:solidFill>
            </a:endParaRPr>
          </a:p>
          <a:p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245671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descriptive statistics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E247-11C6-4C99-8390-E48F45456782}"/>
              </a:ext>
            </a:extLst>
          </p:cNvPr>
          <p:cNvSpPr txBox="1"/>
          <p:nvPr/>
        </p:nvSpPr>
        <p:spPr>
          <a:xfrm>
            <a:off x="4918266" y="4405277"/>
            <a:ext cx="64635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>
                <a:solidFill>
                  <a:srgbClr val="FF0000"/>
                </a:solidFill>
              </a:rPr>
              <a:t>Retirement rate among young people in </a:t>
            </a:r>
            <a:r>
              <a:rPr lang="en-US" altLang="ko-KR" sz="1400" b="1" dirty="0">
                <a:solidFill>
                  <a:srgbClr val="00B0F0"/>
                </a:solidFill>
              </a:rPr>
              <a:t>their 30s and younger </a:t>
            </a:r>
            <a:r>
              <a:rPr lang="en-US" altLang="ko-KR" sz="1400" b="1" dirty="0">
                <a:solidFill>
                  <a:srgbClr val="FF0000"/>
                </a:solidFill>
              </a:rPr>
              <a:t>is higher every year (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The number of those under the age of 29 has increased recently.)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In the case of people in </a:t>
            </a:r>
            <a:r>
              <a:rPr lang="en-US" altLang="ko-KR" sz="1400" b="1" dirty="0">
                <a:solidFill>
                  <a:srgbClr val="00B0F0"/>
                </a:solidFill>
              </a:rPr>
              <a:t>their 40s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, the proportion of retirement is always </a:t>
            </a:r>
            <a:r>
              <a:rPr lang="en-US" altLang="ko-KR" sz="140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higher than that in their 50s.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In the case of people in their 50s, the proportion of retirements continues to increase, but has recently decreased.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Due to the </a:t>
            </a:r>
            <a:r>
              <a:rPr lang="en-US" altLang="ko-KR" sz="1400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aging population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, the proportion of retirees is gradually </a:t>
            </a:r>
            <a:r>
              <a:rPr lang="en-US" altLang="ko-KR" sz="140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increasing due to active economic activities 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in the age group in their 60s and 70s.</a:t>
            </a:r>
            <a:endParaRPr lang="en-US" altLang="ko-KR" sz="1400" b="1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C1DF7AC-B919-401C-BAB0-FA3A28EBA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51872"/>
              </p:ext>
            </p:extLst>
          </p:nvPr>
        </p:nvGraphicFramePr>
        <p:xfrm>
          <a:off x="571496" y="867282"/>
          <a:ext cx="3966894" cy="2803818"/>
        </p:xfrm>
        <a:graphic>
          <a:graphicData uri="http://schemas.openxmlformats.org/drawingml/2006/table">
            <a:tbl>
              <a:tblPr/>
              <a:tblGrid>
                <a:gridCol w="661149">
                  <a:extLst>
                    <a:ext uri="{9D8B030D-6E8A-4147-A177-3AD203B41FA5}">
                      <a16:colId xmlns:a16="http://schemas.microsoft.com/office/drawing/2014/main" val="2686135991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787675959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457275483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1490504479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877819447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271929324"/>
                    </a:ext>
                  </a:extLst>
                </a:gridCol>
              </a:tblGrid>
              <a:tr h="177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Year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대이하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6-70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4412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42550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262737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61075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36177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71038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08270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46023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484565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08678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002790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660809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5437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07713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173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883378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684100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55105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13353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8529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131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899173"/>
                  </a:ext>
                </a:extLst>
              </a:tr>
              <a:tr h="1313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418" marR="9418" marT="9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62500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E4F50F-1B6A-4F5A-91B1-5859248D7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59985"/>
              </p:ext>
            </p:extLst>
          </p:nvPr>
        </p:nvGraphicFramePr>
        <p:xfrm>
          <a:off x="571496" y="3804956"/>
          <a:ext cx="3966894" cy="2744938"/>
        </p:xfrm>
        <a:graphic>
          <a:graphicData uri="http://schemas.openxmlformats.org/drawingml/2006/table">
            <a:tbl>
              <a:tblPr/>
              <a:tblGrid>
                <a:gridCol w="661149">
                  <a:extLst>
                    <a:ext uri="{9D8B030D-6E8A-4147-A177-3AD203B41FA5}">
                      <a16:colId xmlns:a16="http://schemas.microsoft.com/office/drawing/2014/main" val="1346096220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1480034983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2626865141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3122822687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3172893710"/>
                    </a:ext>
                  </a:extLst>
                </a:gridCol>
                <a:gridCol w="661149">
                  <a:extLst>
                    <a:ext uri="{9D8B030D-6E8A-4147-A177-3AD203B41FA5}">
                      <a16:colId xmlns:a16="http://schemas.microsoft.com/office/drawing/2014/main" val="3983541430"/>
                    </a:ext>
                  </a:extLst>
                </a:gridCol>
              </a:tblGrid>
              <a:tr h="1585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Year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대이하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6-70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97513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748851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36770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775088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7188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089857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17090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422797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388454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48666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43424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05971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664755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2325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746081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931489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53554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882689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104174"/>
                  </a:ext>
                </a:extLst>
              </a:tr>
              <a:tr h="135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684665"/>
                  </a:ext>
                </a:extLst>
              </a:tr>
            </a:tbl>
          </a:graphicData>
        </a:graphic>
      </p:graphicFrame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30C9E4BC-94FA-4BBE-B0F0-2623F8E8A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944602"/>
              </p:ext>
            </p:extLst>
          </p:nvPr>
        </p:nvGraphicFramePr>
        <p:xfrm>
          <a:off x="5018726" y="821070"/>
          <a:ext cx="6463553" cy="308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80D9D1-E14A-415A-B421-F50665BBDDAC}"/>
              </a:ext>
            </a:extLst>
          </p:cNvPr>
          <p:cNvSpPr txBox="1"/>
          <p:nvPr/>
        </p:nvSpPr>
        <p:spPr>
          <a:xfrm>
            <a:off x="5243235" y="3924002"/>
            <a:ext cx="6377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* </a:t>
            </a:r>
            <a:r>
              <a:rPr lang="en-US" altLang="ko-KR" sz="1000" dirty="0">
                <a:effectLst/>
                <a:latin typeface="Roboto" panose="02000000000000000000" pitchFamily="2" charset="0"/>
              </a:rPr>
              <a:t>Analysis of the number of retirees by year among those who joined the company after 2000</a:t>
            </a:r>
            <a:r>
              <a:rPr lang="en-US" altLang="ko-KR" sz="1000" dirty="0"/>
              <a:t>(21,315 record)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1965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descriptive statistics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6F699-B2BE-454A-B9DF-A1859924D683}"/>
              </a:ext>
            </a:extLst>
          </p:cNvPr>
          <p:cNvSpPr txBox="1"/>
          <p:nvPr/>
        </p:nvSpPr>
        <p:spPr>
          <a:xfrm>
            <a:off x="5082987" y="5170468"/>
            <a:ext cx="64635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The proportion of retirees with </a:t>
            </a:r>
            <a:r>
              <a:rPr lang="en-US" altLang="ko-KR" sz="1400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 high school diploma or less 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is very high, but it has been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gradually decreasing in recent years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The proportion of </a:t>
            </a:r>
            <a:r>
              <a:rPr lang="en-US" altLang="ko-KR" sz="1400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college and university retirements 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continues to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increase</a:t>
            </a:r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r>
              <a:rPr lang="en-US" altLang="ko-KR" sz="1400" b="1" dirty="0"/>
              <a:t>  (* </a:t>
            </a:r>
            <a:r>
              <a:rPr lang="en-US" altLang="ko-KR" sz="1400" dirty="0">
                <a:effectLst/>
                <a:latin typeface="Roboto" panose="02000000000000000000" pitchFamily="2" charset="0"/>
              </a:rPr>
              <a:t>This reflects the social phenomenon of increasing educational attainment.</a:t>
            </a:r>
            <a:r>
              <a:rPr lang="en-US" altLang="ko-KR" sz="1400" b="1" dirty="0"/>
              <a:t>)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81F8E66-1D9F-4973-AA20-55F3D36D6894}"/>
              </a:ext>
            </a:extLst>
          </p:cNvPr>
          <p:cNvGraphicFramePr>
            <a:graphicFrameLocks noGrp="1"/>
          </p:cNvGraphicFramePr>
          <p:nvPr/>
        </p:nvGraphicFramePr>
        <p:xfrm>
          <a:off x="594295" y="993305"/>
          <a:ext cx="3944095" cy="2667000"/>
        </p:xfrm>
        <a:graphic>
          <a:graphicData uri="http://schemas.openxmlformats.org/drawingml/2006/table">
            <a:tbl>
              <a:tblPr/>
              <a:tblGrid>
                <a:gridCol w="788819">
                  <a:extLst>
                    <a:ext uri="{9D8B030D-6E8A-4147-A177-3AD203B41FA5}">
                      <a16:colId xmlns:a16="http://schemas.microsoft.com/office/drawing/2014/main" val="1300794112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1610512203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475169470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1990495168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3466395753"/>
                    </a:ext>
                  </a:extLst>
                </a:gridCol>
              </a:tblGrid>
              <a:tr h="1506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고졸이하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대학원이상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9591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15639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31684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23761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018574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13054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195166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90722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09856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341493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109825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693461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04457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15554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407223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437429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74324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19157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825241"/>
                  </a:ext>
                </a:extLst>
              </a:tr>
              <a:tr h="12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053613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9DF84A0-DD7D-4ED2-9BB0-95BB9EF3DA97}"/>
              </a:ext>
            </a:extLst>
          </p:cNvPr>
          <p:cNvGraphicFramePr>
            <a:graphicFrameLocks noGrp="1"/>
          </p:cNvGraphicFramePr>
          <p:nvPr/>
        </p:nvGraphicFramePr>
        <p:xfrm>
          <a:off x="594295" y="3728753"/>
          <a:ext cx="3944095" cy="2805357"/>
        </p:xfrm>
        <a:graphic>
          <a:graphicData uri="http://schemas.openxmlformats.org/drawingml/2006/table">
            <a:tbl>
              <a:tblPr/>
              <a:tblGrid>
                <a:gridCol w="788819">
                  <a:extLst>
                    <a:ext uri="{9D8B030D-6E8A-4147-A177-3AD203B41FA5}">
                      <a16:colId xmlns:a16="http://schemas.microsoft.com/office/drawing/2014/main" val="473215295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2806486623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3561482692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2850028349"/>
                    </a:ext>
                  </a:extLst>
                </a:gridCol>
                <a:gridCol w="788819">
                  <a:extLst>
                    <a:ext uri="{9D8B030D-6E8A-4147-A177-3AD203B41FA5}">
                      <a16:colId xmlns:a16="http://schemas.microsoft.com/office/drawing/2014/main" val="269720445"/>
                    </a:ext>
                  </a:extLst>
                </a:gridCol>
              </a:tblGrid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고졸이하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대학원이상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5083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93774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62.38%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25131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49743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568134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58.05%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65789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296617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987745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125831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21391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420128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00735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150961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786218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91064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882866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374152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750156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23030"/>
                  </a:ext>
                </a:extLst>
              </a:tr>
              <a:tr h="1391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069577"/>
                  </a:ext>
                </a:extLst>
              </a:tr>
            </a:tbl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FE661FF9-F58A-4882-8A86-00DDEA713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43744"/>
              </p:ext>
            </p:extLst>
          </p:nvPr>
        </p:nvGraphicFramePr>
        <p:xfrm>
          <a:off x="4990656" y="928014"/>
          <a:ext cx="6453188" cy="322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EAAEF8-499B-4987-8BD8-8911BC95B255}"/>
              </a:ext>
            </a:extLst>
          </p:cNvPr>
          <p:cNvSpPr txBox="1"/>
          <p:nvPr/>
        </p:nvSpPr>
        <p:spPr>
          <a:xfrm>
            <a:off x="5132881" y="4374819"/>
            <a:ext cx="6377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* </a:t>
            </a:r>
            <a:r>
              <a:rPr lang="en-US" altLang="ko-KR" sz="1000" dirty="0">
                <a:effectLst/>
                <a:latin typeface="Roboto" panose="02000000000000000000" pitchFamily="2" charset="0"/>
              </a:rPr>
              <a:t>Analysis of the number of retirees by year among those who joined the company after 2000</a:t>
            </a:r>
            <a:r>
              <a:rPr lang="en-US" altLang="ko-KR" sz="1000" dirty="0"/>
              <a:t>(21,315 record)</a:t>
            </a:r>
            <a:endParaRPr lang="ko-KR" alt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2E476-20D1-463E-8793-6BD1554265C6}"/>
              </a:ext>
            </a:extLst>
          </p:cNvPr>
          <p:cNvSpPr txBox="1"/>
          <p:nvPr/>
        </p:nvSpPr>
        <p:spPr>
          <a:xfrm>
            <a:off x="5978383" y="3990957"/>
            <a:ext cx="5239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High </a:t>
            </a:r>
            <a:r>
              <a:rPr lang="en-US" altLang="ko-KR" sz="1000" b="1" dirty="0" err="1"/>
              <a:t>shool</a:t>
            </a:r>
            <a:r>
              <a:rPr lang="en-US" altLang="ko-KR" sz="1000" b="1" dirty="0"/>
              <a:t> and below        college    university    </a:t>
            </a:r>
            <a:r>
              <a:rPr lang="en-US" altLang="ko-KR" sz="1000" b="1" dirty="0">
                <a:effectLst/>
              </a:rPr>
              <a:t>Graduate school or higher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32072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descriptive statistics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5C918-3EA5-49D9-9D24-482D96ED0958}"/>
              </a:ext>
            </a:extLst>
          </p:cNvPr>
          <p:cNvSpPr txBox="1"/>
          <p:nvPr/>
        </p:nvSpPr>
        <p:spPr>
          <a:xfrm>
            <a:off x="5013636" y="5637400"/>
            <a:ext cx="64635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effectLst/>
                <a:latin typeface="Roboto" panose="02000000000000000000" pitchFamily="2" charset="0"/>
              </a:rPr>
              <a:t>In the case of women, the proportion of retirement is higher than that of men every year except in 2001, and the proportion continues to increase as the year increases.</a:t>
            </a:r>
            <a:endParaRPr lang="en-US" altLang="ko-KR" sz="1400" b="1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E526DC6-49AE-4F86-B383-314A47F9105E}"/>
              </a:ext>
            </a:extLst>
          </p:cNvPr>
          <p:cNvGraphicFramePr>
            <a:graphicFrameLocks noGrp="1"/>
          </p:cNvGraphicFramePr>
          <p:nvPr/>
        </p:nvGraphicFramePr>
        <p:xfrm>
          <a:off x="1878623" y="1220600"/>
          <a:ext cx="2693377" cy="3747783"/>
        </p:xfrm>
        <a:graphic>
          <a:graphicData uri="http://schemas.openxmlformats.org/drawingml/2006/table">
            <a:tbl>
              <a:tblPr/>
              <a:tblGrid>
                <a:gridCol w="494073">
                  <a:extLst>
                    <a:ext uri="{9D8B030D-6E8A-4147-A177-3AD203B41FA5}">
                      <a16:colId xmlns:a16="http://schemas.microsoft.com/office/drawing/2014/main" val="2835637670"/>
                    </a:ext>
                  </a:extLst>
                </a:gridCol>
                <a:gridCol w="518843">
                  <a:extLst>
                    <a:ext uri="{9D8B030D-6E8A-4147-A177-3AD203B41FA5}">
                      <a16:colId xmlns:a16="http://schemas.microsoft.com/office/drawing/2014/main" val="251539445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161884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5039108"/>
                    </a:ext>
                  </a:extLst>
                </a:gridCol>
                <a:gridCol w="575561">
                  <a:extLst>
                    <a:ext uri="{9D8B030D-6E8A-4147-A177-3AD203B41FA5}">
                      <a16:colId xmlns:a16="http://schemas.microsoft.com/office/drawing/2014/main" val="1320945642"/>
                    </a:ext>
                  </a:extLst>
                </a:gridCol>
              </a:tblGrid>
              <a:tr h="160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퇴직자수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퇴직자비율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64602"/>
                  </a:ext>
                </a:extLst>
              </a:tr>
              <a:tr h="160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5738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591241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8702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9111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785605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48.05%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51.95%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00942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477536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310526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71014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579012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35078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53.38%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93906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3768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889682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03950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866239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55.96%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55598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647840"/>
                  </a:ext>
                </a:extLst>
              </a:tr>
              <a:tr h="1829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893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274348"/>
                  </a:ext>
                </a:extLst>
              </a:tr>
            </a:tbl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B3E5C489-476E-427A-BC34-E01E0D5C8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11126"/>
              </p:ext>
            </p:extLst>
          </p:nvPr>
        </p:nvGraphicFramePr>
        <p:xfrm>
          <a:off x="4900612" y="1220600"/>
          <a:ext cx="6453188" cy="374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6D9BEA-FE63-40D9-9022-6CBC4F4F1DC9}"/>
              </a:ext>
            </a:extLst>
          </p:cNvPr>
          <p:cNvSpPr txBox="1"/>
          <p:nvPr/>
        </p:nvSpPr>
        <p:spPr>
          <a:xfrm>
            <a:off x="5056777" y="5030898"/>
            <a:ext cx="6377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* </a:t>
            </a:r>
            <a:r>
              <a:rPr lang="en-US" altLang="ko-KR" sz="1000" dirty="0">
                <a:effectLst/>
                <a:latin typeface="Roboto" panose="02000000000000000000" pitchFamily="2" charset="0"/>
              </a:rPr>
              <a:t>Analysis of the number of retirees by year among those who joined the company after 2000</a:t>
            </a:r>
            <a:r>
              <a:rPr lang="en-US" altLang="ko-KR" sz="1000" dirty="0"/>
              <a:t>(21,315 record)</a:t>
            </a:r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AFB23-059B-48A3-AFDB-97A6E6C02569}"/>
              </a:ext>
            </a:extLst>
          </p:cNvPr>
          <p:cNvSpPr txBox="1"/>
          <p:nvPr/>
        </p:nvSpPr>
        <p:spPr>
          <a:xfrm>
            <a:off x="7761030" y="4779191"/>
            <a:ext cx="2552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Man        Woman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0994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descriptive statistics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1116128">
            <a:extLst>
              <a:ext uri="{FF2B5EF4-FFF2-40B4-BE49-F238E27FC236}">
                <a16:creationId xmlns:a16="http://schemas.microsoft.com/office/drawing/2014/main" id="{EB97A4F6-A484-4F38-B969-79301194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64" y="1401527"/>
            <a:ext cx="5819686" cy="47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1116528">
            <a:extLst>
              <a:ext uri="{FF2B5EF4-FFF2-40B4-BE49-F238E27FC236}">
                <a16:creationId xmlns:a16="http://schemas.microsoft.com/office/drawing/2014/main" id="{EAEC8EA4-F58D-41FE-A7DE-DB3A4C90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9" y="1401527"/>
            <a:ext cx="4990476" cy="46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CD203-5BEE-4B5B-A747-A4014275BD19}"/>
              </a:ext>
            </a:extLst>
          </p:cNvPr>
          <p:cNvSpPr txBox="1"/>
          <p:nvPr/>
        </p:nvSpPr>
        <p:spPr>
          <a:xfrm>
            <a:off x="332237" y="857992"/>
            <a:ext cx="1163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Although there are fluctuations by year, we can confirm the trend line of the overall increase in employment security</a:t>
            </a:r>
            <a:endParaRPr lang="en-US" altLang="ko-KR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73798-977A-4555-B78F-40223DBE2947}"/>
              </a:ext>
            </a:extLst>
          </p:cNvPr>
          <p:cNvSpPr txBox="1"/>
          <p:nvPr/>
        </p:nvSpPr>
        <p:spPr>
          <a:xfrm>
            <a:off x="8175810" y="1440783"/>
            <a:ext cx="25523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1 year employment security rate </a:t>
            </a:r>
            <a:endParaRPr lang="ko-KR" alt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870FA-17D8-4184-A539-05E3D6DC232B}"/>
              </a:ext>
            </a:extLst>
          </p:cNvPr>
          <p:cNvSpPr txBox="1"/>
          <p:nvPr/>
        </p:nvSpPr>
        <p:spPr>
          <a:xfrm>
            <a:off x="6899636" y="2646474"/>
            <a:ext cx="25523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2 year employment security rate </a:t>
            </a:r>
            <a:endParaRPr lang="ko-KR" alt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A033D-84EE-4D1B-A912-B69434D8C43C}"/>
              </a:ext>
            </a:extLst>
          </p:cNvPr>
          <p:cNvSpPr txBox="1"/>
          <p:nvPr/>
        </p:nvSpPr>
        <p:spPr>
          <a:xfrm>
            <a:off x="6096000" y="3762089"/>
            <a:ext cx="21824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5 year employment security rate </a:t>
            </a:r>
            <a:endParaRPr lang="ko-KR" alt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2BB77-7EF9-42BB-A32A-3723B5EAEFF2}"/>
              </a:ext>
            </a:extLst>
          </p:cNvPr>
          <p:cNvSpPr txBox="1"/>
          <p:nvPr/>
        </p:nvSpPr>
        <p:spPr>
          <a:xfrm>
            <a:off x="6899637" y="4953680"/>
            <a:ext cx="23480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10 year employment security rate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6636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Multiple Logistic Regression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51117808">
            <a:extLst>
              <a:ext uri="{FF2B5EF4-FFF2-40B4-BE49-F238E27FC236}">
                <a16:creationId xmlns:a16="http://schemas.microsoft.com/office/drawing/2014/main" id="{984BB4FF-4221-4FC1-AEEA-AB585B77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341686"/>
            <a:ext cx="10626429" cy="50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06AC62-B967-4515-BA8E-9241B5DE8DC8}"/>
              </a:ext>
            </a:extLst>
          </p:cNvPr>
          <p:cNvSpPr txBox="1"/>
          <p:nvPr/>
        </p:nvSpPr>
        <p:spPr>
          <a:xfrm>
            <a:off x="636310" y="799952"/>
            <a:ext cx="12264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Most variables are </a:t>
            </a:r>
            <a:r>
              <a:rPr lang="ko-KR" altLang="en-US" dirty="0" err="1"/>
              <a:t>significant</a:t>
            </a:r>
            <a:r>
              <a:rPr lang="ko-KR" altLang="en-US" dirty="0"/>
              <a:t> </a:t>
            </a:r>
            <a:r>
              <a:rPr lang="en-US" altLang="ko-KR" dirty="0"/>
              <a:t>but~.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29DB4-1670-4FD6-819F-90D48E5AAC16}"/>
              </a:ext>
            </a:extLst>
          </p:cNvPr>
          <p:cNvSpPr txBox="1"/>
          <p:nvPr/>
        </p:nvSpPr>
        <p:spPr>
          <a:xfrm>
            <a:off x="542923" y="6262247"/>
            <a:ext cx="12264272" cy="38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latin typeface="Roboto" panose="02000000000000000000" pitchFamily="2" charset="0"/>
              </a:rPr>
              <a:t>* Significant : *** (0.1%), **(1%), *(5%), .(10%)</a:t>
            </a:r>
            <a:endParaRPr lang="ko-KR" altLang="en-US" sz="11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0D2BBD-8E61-42B5-A9DA-DA98AD0E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41" y="1703676"/>
            <a:ext cx="7016731" cy="2603612"/>
          </a:xfrm>
          <a:prstGeom prst="rect">
            <a:avLst/>
          </a:prstGeom>
        </p:spPr>
      </p:pic>
      <p:sp>
        <p:nvSpPr>
          <p:cNvPr id="5" name="텍스트 개체 틀 15">
            <a:extLst>
              <a:ext uri="{FF2B5EF4-FFF2-40B4-BE49-F238E27FC236}">
                <a16:creationId xmlns:a16="http://schemas.microsoft.com/office/drawing/2014/main" id="{B4FDF1FE-6629-488A-B515-4CE4082BBA51}"/>
              </a:ext>
            </a:extLst>
          </p:cNvPr>
          <p:cNvSpPr txBox="1">
            <a:spLocks/>
          </p:cNvSpPr>
          <p:nvPr/>
        </p:nvSpPr>
        <p:spPr>
          <a:xfrm>
            <a:off x="259977" y="479165"/>
            <a:ext cx="11736016" cy="6480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00" b="1" spc="-50" dirty="0">
                <a:solidFill>
                  <a:srgbClr val="00B0F0"/>
                </a:solidFill>
                <a:latin typeface="+mn-ea"/>
              </a:rPr>
              <a:t>Global Leading</a:t>
            </a:r>
            <a:r>
              <a:rPr lang="ko-KR" altLang="en-US" sz="2200" b="1" spc="-50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sz="2200" b="1" spc="-50" dirty="0">
                <a:solidFill>
                  <a:srgbClr val="00B0F0"/>
                </a:solidFill>
                <a:latin typeface="+mn-ea"/>
              </a:rPr>
              <a:t>IT Company</a:t>
            </a:r>
            <a:r>
              <a:rPr lang="ko-KR" altLang="en-US" sz="2200" b="1" spc="-50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sz="2200" b="1" spc="-50" dirty="0">
                <a:solidFill>
                  <a:srgbClr val="00B0F0"/>
                </a:solidFill>
                <a:latin typeface="+mn-ea"/>
              </a:rPr>
              <a:t>– Samsung</a:t>
            </a:r>
            <a:r>
              <a:rPr lang="ko-KR" altLang="en-US" sz="2800" b="1" spc="-50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sz="2800" b="1" spc="-50" dirty="0">
                <a:solidFill>
                  <a:srgbClr val="00B0F0"/>
                </a:solidFill>
                <a:latin typeface="+mn-ea"/>
              </a:rPr>
              <a:t>SDS</a:t>
            </a:r>
            <a:endParaRPr lang="ko-KR" altLang="en-US" sz="2200" b="1" spc="-50" dirty="0">
              <a:solidFill>
                <a:srgbClr val="00B0F0"/>
              </a:solidFill>
              <a:latin typeface="+mn-ea"/>
            </a:endParaRPr>
          </a:p>
          <a:p>
            <a:pPr algn="ctr"/>
            <a:endParaRPr lang="en-US" altLang="ko-KR" sz="18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785DDBD-5EBE-4A56-85F1-D269E71B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83" y="4497215"/>
            <a:ext cx="2244752" cy="1737604"/>
          </a:xfrm>
          <a:prstGeom prst="rect">
            <a:avLst/>
          </a:prstGeom>
        </p:spPr>
      </p:pic>
      <p:sp>
        <p:nvSpPr>
          <p:cNvPr id="7" name="텍스트 개체 틀 15">
            <a:extLst>
              <a:ext uri="{FF2B5EF4-FFF2-40B4-BE49-F238E27FC236}">
                <a16:creationId xmlns:a16="http://schemas.microsoft.com/office/drawing/2014/main" id="{045DBEA7-F0FF-4F34-8942-58AC91E4E831}"/>
              </a:ext>
            </a:extLst>
          </p:cNvPr>
          <p:cNvSpPr txBox="1">
            <a:spLocks/>
          </p:cNvSpPr>
          <p:nvPr/>
        </p:nvSpPr>
        <p:spPr>
          <a:xfrm>
            <a:off x="6879155" y="6310099"/>
            <a:ext cx="3280296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물류 사이트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판교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안성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이천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창원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천안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 Logistics Site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FACA7C-BC98-4B20-84E4-0BB6AC45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211" y="4600699"/>
            <a:ext cx="2173661" cy="95701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C4C4C07-40CA-4B54-A871-CC9D1F9F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4376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F54A05F-9D03-405F-9AC2-67F73179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93" y="4525973"/>
            <a:ext cx="2173561" cy="16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텍스트 개체 틀 15">
            <a:extLst>
              <a:ext uri="{FF2B5EF4-FFF2-40B4-BE49-F238E27FC236}">
                <a16:creationId xmlns:a16="http://schemas.microsoft.com/office/drawing/2014/main" id="{248E9655-10AA-403F-BACD-99F63E42C283}"/>
              </a:ext>
            </a:extLst>
          </p:cNvPr>
          <p:cNvSpPr txBox="1">
            <a:spLocks/>
          </p:cNvSpPr>
          <p:nvPr/>
        </p:nvSpPr>
        <p:spPr>
          <a:xfrm>
            <a:off x="4387093" y="5771435"/>
            <a:ext cx="2668131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상암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수원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춘천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구미 데이터센터</a:t>
            </a: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 Big Data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55E8A-8937-4071-A2CF-9CE5475D4D3F}"/>
              </a:ext>
            </a:extLst>
          </p:cNvPr>
          <p:cNvSpPr txBox="1"/>
          <p:nvPr/>
        </p:nvSpPr>
        <p:spPr>
          <a:xfrm>
            <a:off x="5377343" y="1488515"/>
            <a:ext cx="5427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We made new Future through the Integration of Technology &amp; Business( Since 1985 )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9E593-9A51-489C-BDBF-F1C1C651FF96}"/>
              </a:ext>
            </a:extLst>
          </p:cNvPr>
          <p:cNvSpPr txBox="1"/>
          <p:nvPr/>
        </p:nvSpPr>
        <p:spPr>
          <a:xfrm>
            <a:off x="838899" y="6156210"/>
            <a:ext cx="32802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HQ Located at </a:t>
            </a:r>
            <a:r>
              <a:rPr lang="en-US" altLang="ko-KR" sz="1400" b="1" dirty="0" err="1"/>
              <a:t>Jamsil</a:t>
            </a:r>
            <a:endParaRPr lang="en-US" altLang="ko-KR" sz="1400" b="1" dirty="0"/>
          </a:p>
          <a:p>
            <a:endParaRPr lang="ko-KR" altLang="en-US" sz="1400" b="1" dirty="0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B8BAC1F3-3C30-4835-B33B-6A8BC46718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33482" y="2776286"/>
            <a:ext cx="1253242" cy="47798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DCC0847A-A9F1-4935-8769-C48EBB51E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196" y="1816026"/>
            <a:ext cx="847087" cy="1730171"/>
          </a:xfrm>
          <a:prstGeom prst="rect">
            <a:avLst/>
          </a:prstGeom>
        </p:spPr>
      </p:pic>
      <p:sp>
        <p:nvSpPr>
          <p:cNvPr id="17" name="슬라이드 번호 개체 틀 10">
            <a:extLst>
              <a:ext uri="{FF2B5EF4-FFF2-40B4-BE49-F238E27FC236}">
                <a16:creationId xmlns:a16="http://schemas.microsoft.com/office/drawing/2014/main" id="{0957FB4C-2849-42A4-91FB-649984D9EA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70B3BB-D802-4803-80D1-10F4156DB524}" type="slidenum">
              <a:rPr lang="ko-KR" altLang="en-US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9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- Multiple Logistic Regression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CD203-5BEE-4B5B-A747-A4014275BD19}"/>
              </a:ext>
            </a:extLst>
          </p:cNvPr>
          <p:cNvSpPr txBox="1"/>
          <p:nvPr/>
        </p:nvSpPr>
        <p:spPr>
          <a:xfrm>
            <a:off x="499403" y="907028"/>
            <a:ext cx="1163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>
                <a:effectLst/>
                <a:latin typeface="Roboto" panose="02000000000000000000" pitchFamily="2" charset="0"/>
              </a:rPr>
              <a:t>Variable selection </a:t>
            </a:r>
            <a:r>
              <a:rPr lang="en-US" altLang="ko-KR" sz="1600" dirty="0">
                <a:latin typeface="Roboto" panose="02000000000000000000" pitchFamily="2" charset="0"/>
              </a:rPr>
              <a:t>method - </a:t>
            </a:r>
            <a:r>
              <a:rPr lang="ko-KR" altLang="en-US" sz="1600" dirty="0">
                <a:latin typeface="Roboto" panose="02000000000000000000" pitchFamily="2" charset="0"/>
              </a:rPr>
              <a:t>‘</a:t>
            </a:r>
            <a:r>
              <a:rPr lang="en-US" altLang="ko-KR" sz="1600" dirty="0">
                <a:latin typeface="Roboto" panose="02000000000000000000" pitchFamily="2" charset="0"/>
              </a:rPr>
              <a:t>backward’ elimination : </a:t>
            </a:r>
            <a:r>
              <a:rPr lang="en-US" altLang="ko-KR" sz="1600" dirty="0">
                <a:effectLst/>
                <a:latin typeface="Roboto" panose="02000000000000000000" pitchFamily="2" charset="0"/>
              </a:rPr>
              <a:t>remove invalid variables</a:t>
            </a:r>
            <a:r>
              <a:rPr lang="en-US" altLang="ko-KR" sz="1600" dirty="0">
                <a:latin typeface="Roboto" panose="02000000000000000000" pitchFamily="2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556E8-3A63-41AD-95A6-A0BEAF66B00C}"/>
              </a:ext>
            </a:extLst>
          </p:cNvPr>
          <p:cNvSpPr txBox="1"/>
          <p:nvPr/>
        </p:nvSpPr>
        <p:spPr>
          <a:xfrm>
            <a:off x="369014" y="1392258"/>
            <a:ext cx="12267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Employment type (regular workers, non-regular workers) </a:t>
            </a:r>
            <a:r>
              <a:rPr lang="en-US" altLang="ko-KR" sz="1600" dirty="0">
                <a:effectLst/>
                <a:latin typeface="Roboto" panose="02000000000000000000" pitchFamily="2" charset="0"/>
              </a:rPr>
              <a:t>and </a:t>
            </a:r>
            <a:r>
              <a:rPr lang="en-US" altLang="ko-KR" sz="16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working environment satisfaction (very satisfied to very dissatisfied) </a:t>
            </a:r>
            <a:r>
              <a:rPr lang="en-US" altLang="ko-KR" sz="1600" dirty="0">
                <a:effectLst/>
                <a:latin typeface="Roboto" panose="02000000000000000000" pitchFamily="2" charset="0"/>
              </a:rPr>
              <a:t>were removed from the determinants </a:t>
            </a:r>
            <a:r>
              <a:rPr lang="en-US" altLang="ko-KR" sz="1600" i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employment Security </a:t>
            </a:r>
            <a:r>
              <a:rPr lang="en-US" altLang="ko-KR" sz="1600" dirty="0">
                <a:effectLst/>
                <a:latin typeface="Roboto" panose="02000000000000000000" pitchFamily="2" charset="0"/>
              </a:rPr>
              <a:t>.</a:t>
            </a:r>
            <a:endParaRPr lang="en-US" altLang="ko-KR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89EE8-F70B-45E4-B5BC-DDCFE0A1A59F}"/>
              </a:ext>
            </a:extLst>
          </p:cNvPr>
          <p:cNvSpPr txBox="1"/>
          <p:nvPr/>
        </p:nvSpPr>
        <p:spPr>
          <a:xfrm>
            <a:off x="369014" y="2258333"/>
            <a:ext cx="4980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&gt; </a:t>
            </a:r>
            <a:r>
              <a:rPr lang="en-US" altLang="ko-KR" sz="1000" dirty="0" err="1"/>
              <a:t>step_sflag</a:t>
            </a:r>
            <a:r>
              <a:rPr lang="en-US" altLang="ko-KR" sz="1000" dirty="0"/>
              <a:t> &lt;- step(aa2, direction = "backward")</a:t>
            </a:r>
          </a:p>
          <a:p>
            <a:r>
              <a:rPr lang="en-US" altLang="ko-KR" sz="1000" dirty="0"/>
              <a:t>  Start:  AIC=50101.94</a:t>
            </a:r>
          </a:p>
          <a:p>
            <a:r>
              <a:rPr lang="en-US" altLang="ko-KR" sz="1000" dirty="0"/>
              <a:t>  stable ~ </a:t>
            </a:r>
            <a:r>
              <a:rPr lang="en-US" altLang="ko-KR" sz="1000" dirty="0" err="1"/>
              <a:t>yearflag</a:t>
            </a:r>
            <a:r>
              <a:rPr lang="en-US" altLang="ko-KR" sz="1000" dirty="0"/>
              <a:t> + age + gender + aca + </a:t>
            </a:r>
            <a:r>
              <a:rPr lang="en-US" altLang="ko-KR" sz="1000" dirty="0" err="1"/>
              <a:t>mpay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imgumyn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empscale</a:t>
            </a:r>
            <a:r>
              <a:rPr lang="en-US" altLang="ko-KR" sz="1000" dirty="0"/>
              <a:t> + </a:t>
            </a:r>
          </a:p>
          <a:p>
            <a:r>
              <a:rPr lang="en-US" altLang="ko-KR" sz="1000" dirty="0"/>
              <a:t>    </a:t>
            </a:r>
            <a:r>
              <a:rPr lang="en-US" altLang="ko-KR" sz="1000" b="1" dirty="0">
                <a:solidFill>
                  <a:srgbClr val="FF0000"/>
                </a:solidFill>
              </a:rPr>
              <a:t>regular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sangyoung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wagesvey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stabsvey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worksvey</a:t>
            </a:r>
            <a:r>
              <a:rPr lang="en-US" altLang="ko-KR" sz="1000" dirty="0"/>
              <a:t> + </a:t>
            </a:r>
            <a:r>
              <a:rPr lang="en-US" altLang="ko-KR" sz="1000" b="1" dirty="0" err="1">
                <a:solidFill>
                  <a:srgbClr val="FF0000"/>
                </a:solidFill>
              </a:rPr>
              <a:t>envsvey</a:t>
            </a:r>
            <a:r>
              <a:rPr lang="en-US" altLang="ko-KR" sz="1000" dirty="0"/>
              <a:t> + 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err="1"/>
              <a:t>rndrate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earnrate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equityrate</a:t>
            </a:r>
            <a:endParaRPr lang="en-US" altLang="ko-KR" sz="1000" dirty="0"/>
          </a:p>
          <a:p>
            <a:r>
              <a:rPr lang="en-US" altLang="ko-KR" sz="1000" dirty="0"/>
              <a:t>  </a:t>
            </a:r>
          </a:p>
          <a:p>
            <a:r>
              <a:rPr lang="en-US" altLang="ko-KR" sz="1000" dirty="0"/>
              <a:t>  Df Deviance   AIC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envsvey</a:t>
            </a:r>
            <a:r>
              <a:rPr lang="en-US" altLang="ko-KR" sz="1000" dirty="0"/>
              <a:t>     5    49991 50095</a:t>
            </a:r>
          </a:p>
          <a:p>
            <a:r>
              <a:rPr lang="en-US" altLang="ko-KR" sz="1000" dirty="0"/>
              <a:t>  - regular     1    49989 50101</a:t>
            </a:r>
          </a:p>
          <a:p>
            <a:r>
              <a:rPr lang="en-US" altLang="ko-KR" sz="1000" dirty="0"/>
              <a:t>  &lt;none&gt;             49988 50102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imgumyn</a:t>
            </a:r>
            <a:r>
              <a:rPr lang="en-US" altLang="ko-KR" sz="1000" dirty="0"/>
              <a:t>     1    50001 50113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rndrate</a:t>
            </a:r>
            <a:r>
              <a:rPr lang="en-US" altLang="ko-KR" sz="1000" dirty="0"/>
              <a:t>     3    50008 50116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worksvey</a:t>
            </a:r>
            <a:r>
              <a:rPr lang="en-US" altLang="ko-KR" sz="1000" dirty="0"/>
              <a:t>    5    50016 50120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mpay</a:t>
            </a:r>
            <a:r>
              <a:rPr lang="en-US" altLang="ko-KR" sz="1000" dirty="0"/>
              <a:t>        4    50016 50122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equityrate</a:t>
            </a:r>
            <a:r>
              <a:rPr lang="en-US" altLang="ko-KR" sz="1000" dirty="0"/>
              <a:t>  3    50018 50126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earnrate</a:t>
            </a:r>
            <a:r>
              <a:rPr lang="en-US" altLang="ko-KR" sz="1000" dirty="0"/>
              <a:t>    3    50026 50134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empscale</a:t>
            </a:r>
            <a:r>
              <a:rPr lang="en-US" altLang="ko-KR" sz="1000" dirty="0"/>
              <a:t>    4    50032 50138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stabsvey</a:t>
            </a:r>
            <a:r>
              <a:rPr lang="en-US" altLang="ko-KR" sz="1000" dirty="0"/>
              <a:t>    5    50052 50156</a:t>
            </a:r>
          </a:p>
          <a:p>
            <a:r>
              <a:rPr lang="en-US" altLang="ko-KR" sz="1000" dirty="0"/>
              <a:t>  - gender      1    50048 50160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wagesvey</a:t>
            </a:r>
            <a:r>
              <a:rPr lang="en-US" altLang="ko-KR" sz="1000" dirty="0"/>
              <a:t>    5    50060 50164</a:t>
            </a:r>
          </a:p>
          <a:p>
            <a:r>
              <a:rPr lang="en-US" altLang="ko-KR" sz="1000" dirty="0"/>
              <a:t>  - aca         3    50111 50219</a:t>
            </a:r>
          </a:p>
          <a:p>
            <a:r>
              <a:rPr lang="en-US" altLang="ko-KR" sz="1000" dirty="0"/>
              <a:t>  - age         4    50439 50545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sangyoung</a:t>
            </a:r>
            <a:r>
              <a:rPr lang="en-US" altLang="ko-KR" sz="1000" dirty="0"/>
              <a:t>   4    51022 51128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yearflag</a:t>
            </a:r>
            <a:r>
              <a:rPr lang="en-US" altLang="ko-KR" sz="1000" dirty="0"/>
              <a:t>    3    57565 57673</a:t>
            </a:r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D5C02-9991-4406-A113-23957F8CC79B}"/>
              </a:ext>
            </a:extLst>
          </p:cNvPr>
          <p:cNvSpPr txBox="1"/>
          <p:nvPr/>
        </p:nvSpPr>
        <p:spPr>
          <a:xfrm>
            <a:off x="5484554" y="2409852"/>
            <a:ext cx="609437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Step:  AIC=50093.95</a:t>
            </a:r>
          </a:p>
          <a:p>
            <a:r>
              <a:rPr lang="en-US" altLang="ko-KR" sz="1000" dirty="0"/>
              <a:t>  stable ~ </a:t>
            </a:r>
            <a:r>
              <a:rPr lang="en-US" altLang="ko-KR" sz="1000" dirty="0" err="1"/>
              <a:t>yearflag</a:t>
            </a:r>
            <a:r>
              <a:rPr lang="en-US" altLang="ko-KR" sz="1000" dirty="0"/>
              <a:t> + age + gender + aca + </a:t>
            </a:r>
            <a:r>
              <a:rPr lang="en-US" altLang="ko-KR" sz="1000" dirty="0" err="1"/>
              <a:t>mpay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imgumyn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empscale</a:t>
            </a:r>
            <a:r>
              <a:rPr lang="en-US" altLang="ko-KR" sz="1000" dirty="0"/>
              <a:t> + 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err="1"/>
              <a:t>sangyoung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wagesvey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stabsvey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worksvey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rndrate</a:t>
            </a:r>
            <a:r>
              <a:rPr lang="en-US" altLang="ko-KR" sz="1000" dirty="0"/>
              <a:t> + </a:t>
            </a:r>
            <a:r>
              <a:rPr lang="en-US" altLang="ko-KR" sz="1000" dirty="0" err="1"/>
              <a:t>earnrate</a:t>
            </a:r>
            <a:r>
              <a:rPr lang="en-US" altLang="ko-KR" sz="1000" dirty="0"/>
              <a:t> + </a:t>
            </a:r>
          </a:p>
          <a:p>
            <a:r>
              <a:rPr lang="en-US" altLang="ko-KR" sz="1000" dirty="0"/>
              <a:t>    </a:t>
            </a:r>
            <a:r>
              <a:rPr lang="en-US" altLang="ko-KR" sz="1000" dirty="0" err="1"/>
              <a:t>equityrate</a:t>
            </a:r>
            <a:endParaRPr lang="en-US" altLang="ko-KR" sz="1000" dirty="0"/>
          </a:p>
          <a:p>
            <a:r>
              <a:rPr lang="en-US" altLang="ko-KR" sz="1000" dirty="0"/>
              <a:t>  </a:t>
            </a:r>
          </a:p>
          <a:p>
            <a:r>
              <a:rPr lang="en-US" altLang="ko-KR" sz="1000" dirty="0"/>
              <a:t>  Df Deviance   AIC</a:t>
            </a:r>
          </a:p>
          <a:p>
            <a:r>
              <a:rPr lang="en-US" altLang="ko-KR" sz="1000" dirty="0"/>
              <a:t>  &lt;none&gt;             49992 50094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rndrate</a:t>
            </a:r>
            <a:r>
              <a:rPr lang="en-US" altLang="ko-KR" sz="1000" dirty="0"/>
              <a:t>     3    50011 50107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imgumyn</a:t>
            </a:r>
            <a:r>
              <a:rPr lang="en-US" altLang="ko-KR" sz="1000" dirty="0"/>
              <a:t>     2    50014 50112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worksvey</a:t>
            </a:r>
            <a:r>
              <a:rPr lang="en-US" altLang="ko-KR" sz="1000" dirty="0"/>
              <a:t>    5    50021 50113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mpay</a:t>
            </a:r>
            <a:r>
              <a:rPr lang="en-US" altLang="ko-KR" sz="1000" dirty="0"/>
              <a:t>        4    50020 50114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equityrate</a:t>
            </a:r>
            <a:r>
              <a:rPr lang="en-US" altLang="ko-KR" sz="1000" dirty="0"/>
              <a:t>  3    50022 50118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earnrate</a:t>
            </a:r>
            <a:r>
              <a:rPr lang="en-US" altLang="ko-KR" sz="1000" dirty="0"/>
              <a:t>    3    50030 50126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empscale</a:t>
            </a:r>
            <a:r>
              <a:rPr lang="en-US" altLang="ko-KR" sz="1000" dirty="0"/>
              <a:t>    4    50036 50130</a:t>
            </a:r>
          </a:p>
          <a:p>
            <a:r>
              <a:rPr lang="en-US" altLang="ko-KR" sz="1000" dirty="0"/>
              <a:t>  - gender      1    50051 50151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wagesvey</a:t>
            </a:r>
            <a:r>
              <a:rPr lang="en-US" altLang="ko-KR" sz="1000" dirty="0"/>
              <a:t>    5    50066 50158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stabsvey</a:t>
            </a:r>
            <a:r>
              <a:rPr lang="en-US" altLang="ko-KR" sz="1000" dirty="0"/>
              <a:t>    5    50066 50158</a:t>
            </a:r>
          </a:p>
          <a:p>
            <a:r>
              <a:rPr lang="en-US" altLang="ko-KR" sz="1000" dirty="0"/>
              <a:t>  - aca         3    50119 50215</a:t>
            </a:r>
          </a:p>
          <a:p>
            <a:r>
              <a:rPr lang="en-US" altLang="ko-KR" sz="1000" dirty="0"/>
              <a:t>  - age         4    50441 50535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sangyoung</a:t>
            </a:r>
            <a:r>
              <a:rPr lang="en-US" altLang="ko-KR" sz="1000" dirty="0"/>
              <a:t>   4    51340 51434</a:t>
            </a:r>
          </a:p>
          <a:p>
            <a:r>
              <a:rPr lang="en-US" altLang="ko-KR" sz="1000" dirty="0"/>
              <a:t>  - </a:t>
            </a:r>
            <a:r>
              <a:rPr lang="en-US" altLang="ko-KR" sz="1000" dirty="0" err="1"/>
              <a:t>yearflag</a:t>
            </a:r>
            <a:r>
              <a:rPr lang="en-US" altLang="ko-KR" sz="1000" dirty="0"/>
              <a:t>    3    57572 57668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7792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– ANOVA analysis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8C16C-DFD4-4C9A-881B-B2F3F5150B45}"/>
              </a:ext>
            </a:extLst>
          </p:cNvPr>
          <p:cNvSpPr txBox="1"/>
          <p:nvPr/>
        </p:nvSpPr>
        <p:spPr>
          <a:xfrm>
            <a:off x="962375" y="2475973"/>
            <a:ext cx="500219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Work period  hire year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record   </a:t>
            </a: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10yr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2000~2009      5,339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5yr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2005~2014      9,963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2008~2017     10,720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1yr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2009~2018      9,937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4318E-91DA-490A-AE24-BDBCDA1E1C8E}"/>
              </a:ext>
            </a:extLst>
          </p:cNvPr>
          <p:cNvSpPr txBox="1"/>
          <p:nvPr/>
        </p:nvSpPr>
        <p:spPr>
          <a:xfrm>
            <a:off x="6046103" y="2475973"/>
            <a:ext cx="500219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Stable period   hire year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record</a:t>
            </a:r>
          </a:p>
          <a:p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10Yr       2000~2009      8,561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5yr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2005~2014     15,351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2yr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2008~2017     18,245</a:t>
            </a:r>
            <a:endParaRPr lang="ko-KR" altLang="en-US" sz="1600" dirty="0">
              <a:solidFill>
                <a:srgbClr val="008080"/>
              </a:solidFill>
              <a:latin typeface="Courier New" panose="02070309020205020404" pitchFamily="49" charset="0"/>
            </a:endParaRPr>
          </a:p>
          <a:p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1yr  </a:t>
            </a:r>
            <a:r>
              <a:rPr lang="ko-KR" altLang="en-US" sz="1600" dirty="0">
                <a:solidFill>
                  <a:srgbClr val="0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ko-KR" sz="1600" dirty="0">
                <a:solidFill>
                  <a:srgbClr val="008080"/>
                </a:solidFill>
                <a:latin typeface="Courier New" panose="02070309020205020404" pitchFamily="49" charset="0"/>
              </a:rPr>
              <a:t>2009~2018     18,493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6A119-673F-42D4-A210-B8D2A655B059}"/>
              </a:ext>
            </a:extLst>
          </p:cNvPr>
          <p:cNvSpPr txBox="1"/>
          <p:nvPr/>
        </p:nvSpPr>
        <p:spPr>
          <a:xfrm>
            <a:off x="870096" y="4616216"/>
            <a:ext cx="11007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ANOVA</a:t>
            </a:r>
            <a:r>
              <a:rPr lang="ko-KR" altLang="en-US" dirty="0"/>
              <a:t> </a:t>
            </a:r>
            <a:r>
              <a:rPr lang="en-US" altLang="ko-KR" dirty="0"/>
              <a:t>analysis</a:t>
            </a:r>
          </a:p>
          <a:p>
            <a:pPr marL="285750" indent="-285750">
              <a:buFontTx/>
              <a:buChar char="-"/>
            </a:pPr>
            <a:r>
              <a:rPr lang="en-US" altLang="ko-KR" dirty="0" err="1"/>
              <a:t>Pr</a:t>
            </a:r>
            <a:r>
              <a:rPr lang="en-US" altLang="ko-KR" dirty="0"/>
              <a:t>(&gt;F)</a:t>
            </a:r>
            <a:r>
              <a:rPr lang="ko-KR" altLang="en-US" dirty="0"/>
              <a:t>  </a:t>
            </a:r>
            <a:r>
              <a:rPr lang="en-US" altLang="ko-KR" dirty="0"/>
              <a:t>is p-value. 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effectLst/>
                <a:latin typeface="Roboto" panose="02000000000000000000" pitchFamily="2" charset="0"/>
              </a:rPr>
              <a:t>If this value </a:t>
            </a:r>
            <a:r>
              <a:rPr lang="en-US" altLang="ko-KR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is less than 0.05</a:t>
            </a:r>
            <a:r>
              <a:rPr lang="en-US" altLang="ko-KR" dirty="0">
                <a:effectLst/>
                <a:latin typeface="Roboto" panose="02000000000000000000" pitchFamily="2" charset="0"/>
              </a:rPr>
              <a:t>, there is a statistically significant difference and there is a group difference.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9DB2E5-FB20-4EA0-85D7-4540234270CC}"/>
              </a:ext>
            </a:extLst>
          </p:cNvPr>
          <p:cNvSpPr/>
          <p:nvPr/>
        </p:nvSpPr>
        <p:spPr>
          <a:xfrm>
            <a:off x="0" y="1137046"/>
            <a:ext cx="12192000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54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Group Difference Analysis</a:t>
            </a:r>
            <a:endParaRPr lang="en-US" altLang="ko-KR" sz="4400" spc="-3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46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– ANOVA analysis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</a:t>
            </a:r>
            <a:r>
              <a:rPr lang="en-US" altLang="ko-KR" sz="2000" dirty="0"/>
              <a:t>R&amp;D expenditure growth rate)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2359546-7BC6-4280-AF3F-AD0BE255AAE2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표 5">
            <a:extLst>
              <a:ext uri="{FF2B5EF4-FFF2-40B4-BE49-F238E27FC236}">
                <a16:creationId xmlns:a16="http://schemas.microsoft.com/office/drawing/2014/main" id="{F502DF35-9813-4536-BFC7-F9793DE1C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746298"/>
              </p:ext>
            </p:extLst>
          </p:nvPr>
        </p:nvGraphicFramePr>
        <p:xfrm>
          <a:off x="587709" y="840935"/>
          <a:ext cx="110070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764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2329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2009~2019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11years Average rank (low is 1 quarter, high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4 quarter)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quarter ( ~25%)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 quarter (25~50%)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 quarter (50~75%)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 quarter (75%~ )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16106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effectLst/>
                        </a:rPr>
                        <a:t>C11 drink.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C19 Coke, briquettes and petroleum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G    Wholesale and Retail.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H    Transportation and Warehouse.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I      Accommodation and restaurant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L     real estate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N    Business Facility Management and Business</a:t>
                      </a:r>
                    </a:p>
                    <a:p>
                      <a:pPr latinLnBrk="1"/>
                      <a:r>
                        <a:rPr lang="en-US" altLang="ko-KR" sz="900" dirty="0">
                          <a:effectLst/>
                        </a:rPr>
                        <a:t>      Support and Rental Service Business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R    Art, Sports, and Leisure-related Services.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S95 Repairing Personal and Consumer Goods.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C10 groceries.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C14 </a:t>
                      </a:r>
                      <a:r>
                        <a:rPr lang="en-US" altLang="ko-KR" sz="800" dirty="0">
                          <a:effectLst/>
                        </a:rPr>
                        <a:t>Clothing, clothing accessories, and fur products.</a:t>
                      </a:r>
                      <a:br>
                        <a:rPr lang="en-US" altLang="ko-KR" sz="8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C16 </a:t>
                      </a:r>
                      <a:r>
                        <a:rPr lang="en-US" altLang="ko-KR" sz="800" dirty="0">
                          <a:effectLst/>
                        </a:rPr>
                        <a:t>Wood and wood products (excluding furniture)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C17 Pulp, Paper and Paper Products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E     </a:t>
                      </a:r>
                      <a:r>
                        <a:rPr lang="en-US" altLang="ko-KR" sz="800" dirty="0">
                          <a:effectLst/>
                        </a:rPr>
                        <a:t>Sewage and waste disposal, raw material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 regeneration, &amp; environmental restoration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F     construction industry.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P     education service.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S96 and other personal service industries.</a:t>
                      </a:r>
                      <a:endParaRPr lang="en-US" altLang="ko-K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C13 textile products (excluding clothing)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C15 leather, bag and shoes.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C18 </a:t>
                      </a:r>
                      <a:r>
                        <a:rPr lang="en-US" altLang="ko-KR" sz="800" dirty="0">
                          <a:effectLst/>
                        </a:rPr>
                        <a:t>Printing and Recording Media Reproduction Up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C23 Non-metallic Mineral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C24 primary metal.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C25 Metal Processing Products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(excluding machinery and furniture)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C31 and other transportation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C32 households.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D35 Electricity, Gas, Steam and Air Conditioning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 Supplies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C20 Chemicals and Chemicals (excluding drugs)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C21 Medical Substances and Medicines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C22 Rubber products and plastic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C26 Electronic components, computers, video, sound and communication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C27 Medical, Precision, Optical and Clock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C28 electrical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C29 Other machines and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C30 cars and trailers.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C33 Manufacturing other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J     Information and Communication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800" dirty="0">
                          <a:effectLst/>
                        </a:rPr>
                        <a:t>M    professional, science and technology services</a:t>
                      </a:r>
                      <a:r>
                        <a:rPr lang="en-US" altLang="ko-KR" sz="900" dirty="0">
                          <a:effectLst/>
                        </a:rPr>
                        <a:t>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</a:tbl>
          </a:graphicData>
        </a:graphic>
      </p:graphicFrame>
      <p:graphicFrame>
        <p:nvGraphicFramePr>
          <p:cNvPr id="14" name="표 5">
            <a:extLst>
              <a:ext uri="{FF2B5EF4-FFF2-40B4-BE49-F238E27FC236}">
                <a16:creationId xmlns:a16="http://schemas.microsoft.com/office/drawing/2014/main" id="{5DE1DC8F-741B-4BC7-BE00-2F6608005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061483"/>
              </p:ext>
            </p:extLst>
          </p:nvPr>
        </p:nvGraphicFramePr>
        <p:xfrm>
          <a:off x="231079" y="3156649"/>
          <a:ext cx="11363685" cy="31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0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35548">
                  <a:extLst>
                    <a:ext uri="{9D8B030D-6E8A-4147-A177-3AD203B41FA5}">
                      <a16:colId xmlns:a16="http://schemas.microsoft.com/office/drawing/2014/main" val="3730420501"/>
                    </a:ext>
                  </a:extLst>
                </a:gridCol>
                <a:gridCol w="2768367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27601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173418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Group Difference Analysis by quarter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10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738291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안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정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3     19   6.173   4.301 0.00486 **</a:t>
                      </a:r>
                    </a:p>
                    <a:p>
                      <a:r>
                        <a:rPr lang="en-US" altLang="ko-KR" sz="800" dirty="0"/>
                        <a:t>  Residuals   18489  26537   1.435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 3     28   9.494    4.17 0.00583 **</a:t>
                      </a:r>
                    </a:p>
                    <a:p>
                      <a:r>
                        <a:rPr lang="en-US" altLang="ko-KR" sz="800" dirty="0"/>
                        <a:t>  Residuals   18241  41530   2.277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 3     33   10.89       3 0.0293 *</a:t>
                      </a:r>
                    </a:p>
                    <a:p>
                      <a:r>
                        <a:rPr lang="en-US" altLang="ko-KR" sz="800" dirty="0"/>
                        <a:t>  Residuals   15347  55703    3.63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summary(ww10out31)</a:t>
                      </a:r>
                    </a:p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3      7   2.205   0.634  0.593</a:t>
                      </a:r>
                    </a:p>
                    <a:p>
                      <a:r>
                        <a:rPr lang="en-US" altLang="ko-KR" sz="800" dirty="0"/>
                        <a:t>Residuals   8557  29764   3.478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43233"/>
                  </a:ext>
                </a:extLst>
              </a:tr>
              <a:tr h="511728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근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무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개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월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3    3693  1230.9   2.481 0.0591 .</a:t>
                      </a:r>
                    </a:p>
                    <a:p>
                      <a:r>
                        <a:rPr lang="en-US" altLang="ko-KR" sz="800" dirty="0"/>
                        <a:t>Residuals   9933 4928482   496.2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 3    5873  1957.6   3.353 0.0181 *</a:t>
                      </a:r>
                    </a:p>
                    <a:p>
                      <a:r>
                        <a:rPr lang="en-US" altLang="ko-KR" sz="800" dirty="0"/>
                        <a:t>  Residuals   10716 6257294   583.9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3     6168    2056   2.024  0.108</a:t>
                      </a:r>
                    </a:p>
                    <a:p>
                      <a:r>
                        <a:rPr lang="en-US" altLang="ko-KR" sz="800" dirty="0"/>
                        <a:t>Residuals   9959 10117235    1016               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 err="1"/>
                        <a:t>rnd</a:t>
                      </a:r>
                      <a:r>
                        <a:rPr lang="en-US" altLang="ko-KR" sz="800" dirty="0"/>
                        <a:t>            3     8383    2794   1.045  0.371</a:t>
                      </a:r>
                    </a:p>
                    <a:p>
                      <a:r>
                        <a:rPr lang="en-US" altLang="ko-KR" sz="800" dirty="0"/>
                        <a:t>Residuals   5335 14269455    2675               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94424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4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374074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– ANOVA analysis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(S</a:t>
            </a:r>
            <a:r>
              <a:rPr lang="en-US" altLang="ko-KR" sz="2000" dirty="0"/>
              <a:t>ales growth rate)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2359546-7BC6-4280-AF3F-AD0BE255AAE2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표 5">
            <a:extLst>
              <a:ext uri="{FF2B5EF4-FFF2-40B4-BE49-F238E27FC236}">
                <a16:creationId xmlns:a16="http://schemas.microsoft.com/office/drawing/2014/main" id="{A9DED6CB-5171-43E1-8901-CEBA06F37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960334"/>
              </p:ext>
            </p:extLst>
          </p:nvPr>
        </p:nvGraphicFramePr>
        <p:xfrm>
          <a:off x="587709" y="840934"/>
          <a:ext cx="11007056" cy="245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764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26949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2009~2019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11years Average rank (low is 1 quarter, high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4 quarter)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269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quarter ( ~25%)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 quarter (25~50%)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 quarter (50~75%)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 quarter (75%~ )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19181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effectLst/>
                        </a:rPr>
                        <a:t>C13 textile products (excluding clothing)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C14 </a:t>
                      </a:r>
                      <a:r>
                        <a:rPr lang="en-US" altLang="ko-KR" sz="800" dirty="0">
                          <a:effectLst/>
                        </a:rPr>
                        <a:t>Clothing, clothing accessories, and fur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C17 Pulp, Paper and Paper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C23 Non-metallic Mineral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C24 primary metal.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C28 electrical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C31 and other transportation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F     construction industry.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C11 drink.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C16 </a:t>
                      </a:r>
                      <a:r>
                        <a:rPr lang="en-US" altLang="ko-KR" sz="800" dirty="0">
                          <a:effectLst/>
                        </a:rPr>
                        <a:t>Wood and wood products (excluding furniture)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C20 Chemicals and Chemicals (excluding drugs)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C25 </a:t>
                      </a:r>
                      <a:r>
                        <a:rPr lang="en-US" altLang="ko-KR" sz="800" dirty="0">
                          <a:effectLst/>
                        </a:rPr>
                        <a:t>Metal Processing Products (excluding machinery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and furniture)</a:t>
                      </a:r>
                      <a:br>
                        <a:rPr lang="en-US" altLang="ko-KR" sz="8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C26 </a:t>
                      </a:r>
                      <a:r>
                        <a:rPr lang="en-US" altLang="ko-KR" sz="800" dirty="0">
                          <a:effectLst/>
                        </a:rPr>
                        <a:t>Electronic components, computers, video, sound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and communication equipment</a:t>
                      </a:r>
                      <a:r>
                        <a:rPr lang="en-US" altLang="ko-KR" sz="900" dirty="0">
                          <a:effectLst/>
                        </a:rPr>
                        <a:t>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C33 Manufacturing other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D35 </a:t>
                      </a:r>
                      <a:r>
                        <a:rPr lang="en-US" altLang="ko-KR" sz="800" dirty="0">
                          <a:effectLst/>
                        </a:rPr>
                        <a:t>Electricity, Gas, Steam and Air Conditioning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Supplies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H    Transportation and Warehouse.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J    Information and Communication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R   Art, Sports, and Leisure-related Services.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C10 groceries.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C15 leather, bag and shoes.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C18 </a:t>
                      </a:r>
                      <a:r>
                        <a:rPr lang="en-US" altLang="ko-KR" sz="800" dirty="0">
                          <a:effectLst/>
                        </a:rPr>
                        <a:t>Printing and Recording Media Reproduction Up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C19 Coke, briquettes and petroleum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C22 Rubber products and plastic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C29 Other machines and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C30 cars and trailers.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C32 households.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E    </a:t>
                      </a:r>
                      <a:r>
                        <a:rPr lang="en-US" altLang="ko-KR" sz="800" dirty="0">
                          <a:effectLst/>
                        </a:rPr>
                        <a:t>Sewage and waste disposal, raw material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regeneration, and environmental restoration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800" dirty="0">
                          <a:effectLst/>
                        </a:rPr>
                        <a:t>      business</a:t>
                      </a:r>
                      <a:r>
                        <a:rPr lang="en-US" altLang="ko-KR" sz="900" dirty="0">
                          <a:effectLst/>
                        </a:rPr>
                        <a:t>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G   Wholesale and Retail.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C21 Medical Substances and Medicines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C27 Medical, Precision, Optical and Clock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I     Accommodation and restaurant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M   </a:t>
                      </a:r>
                      <a:r>
                        <a:rPr lang="en-US" altLang="ko-KR" sz="800" dirty="0">
                          <a:effectLst/>
                        </a:rPr>
                        <a:t>professional, science and technology services.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L    real estate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N   Business Facility Management and Business 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Support and Rental Service Business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P   education service.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S95 Repairing Personal and Consumer Goods.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S96 and other personal service industries.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</a:tbl>
          </a:graphicData>
        </a:graphic>
      </p:graphicFrame>
      <p:graphicFrame>
        <p:nvGraphicFramePr>
          <p:cNvPr id="15" name="표 5">
            <a:extLst>
              <a:ext uri="{FF2B5EF4-FFF2-40B4-BE49-F238E27FC236}">
                <a16:creationId xmlns:a16="http://schemas.microsoft.com/office/drawing/2014/main" id="{9E409BEA-A82E-4194-8466-7E529C1C8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94268"/>
              </p:ext>
            </p:extLst>
          </p:nvPr>
        </p:nvGraphicFramePr>
        <p:xfrm>
          <a:off x="231079" y="3298052"/>
          <a:ext cx="11363685" cy="310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0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35548">
                  <a:extLst>
                    <a:ext uri="{9D8B030D-6E8A-4147-A177-3AD203B41FA5}">
                      <a16:colId xmlns:a16="http://schemas.microsoft.com/office/drawing/2014/main" val="3730420501"/>
                    </a:ext>
                  </a:extLst>
                </a:gridCol>
                <a:gridCol w="2768367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27601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173418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Group Difference Analysis by quarter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10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738291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안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정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/>
                        <a:t>earn            3      7   2.292   1.596  0.188</a:t>
                      </a:r>
                    </a:p>
                    <a:p>
                      <a:r>
                        <a:rPr lang="en-US" altLang="ko-KR" sz="800" dirty="0"/>
                        <a:t>Residuals   18489  26549   1.436 </a:t>
                      </a:r>
                    </a:p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/>
                        <a:t>earn            3      4   1.358   0.596  0.617</a:t>
                      </a:r>
                    </a:p>
                    <a:p>
                      <a:r>
                        <a:rPr lang="en-US" altLang="ko-KR" sz="800" dirty="0"/>
                        <a:t>Residuals   18241  41555   2.278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/>
                        <a:t>earn            3      4   1.496   0.412  0.744</a:t>
                      </a:r>
                    </a:p>
                    <a:p>
                      <a:r>
                        <a:rPr lang="en-US" altLang="ko-KR" sz="800" dirty="0"/>
                        <a:t>Residuals   15347  55731   3.631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/>
                        <a:t>earn           3      4   1.370   0.394  0.757</a:t>
                      </a:r>
                    </a:p>
                    <a:p>
                      <a:r>
                        <a:rPr lang="en-US" altLang="ko-KR" sz="800" dirty="0"/>
                        <a:t>Residuals   8557  29766   3.479 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43233"/>
                  </a:ext>
                </a:extLst>
              </a:tr>
              <a:tr h="511728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근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무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개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월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/>
                        <a:t>earn           3    5207    1736   3.499 0.0148 *</a:t>
                      </a:r>
                    </a:p>
                    <a:p>
                      <a:r>
                        <a:rPr lang="en-US" altLang="ko-KR" sz="800" dirty="0"/>
                        <a:t>  Residuals   9933 4926968     496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/>
                        <a:t>earn            3    5383    1794   3.073 0.0266 *</a:t>
                      </a:r>
                    </a:p>
                    <a:p>
                      <a:r>
                        <a:rPr lang="en-US" altLang="ko-KR" sz="800" dirty="0"/>
                        <a:t>  Residuals   10716 6257784     584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earn           3    25504    8501   8.384 1.46e-05 ***</a:t>
                      </a:r>
                    </a:p>
                    <a:p>
                      <a:r>
                        <a:rPr lang="en-US" altLang="ko-KR" sz="800" dirty="0"/>
                        <a:t>  Residuals   9959 10097899    1014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earn           3   115944   38648   14.56 1.92e-09 ***</a:t>
                      </a:r>
                    </a:p>
                    <a:p>
                      <a:r>
                        <a:rPr lang="en-US" altLang="ko-KR" sz="800" dirty="0"/>
                        <a:t>  Residuals   5335 14161894    2655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94424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  <a:p>
                      <a:pPr algn="ctr"/>
                      <a:endParaRPr lang="en-US" altLang="ko-K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8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788853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– ANOVA analysis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</a:t>
            </a:r>
            <a:r>
              <a:rPr lang="en-US" altLang="ko-KR" sz="2000" dirty="0"/>
              <a:t>Total capital investment efficiency)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2359546-7BC6-4280-AF3F-AD0BE255AAE2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표 5">
            <a:extLst>
              <a:ext uri="{FF2B5EF4-FFF2-40B4-BE49-F238E27FC236}">
                <a16:creationId xmlns:a16="http://schemas.microsoft.com/office/drawing/2014/main" id="{2D29BFB3-F841-4AF8-8CC0-159E7B604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91362"/>
              </p:ext>
            </p:extLst>
          </p:nvPr>
        </p:nvGraphicFramePr>
        <p:xfrm>
          <a:off x="587709" y="840935"/>
          <a:ext cx="1100705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764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51764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17341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2009~2019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11years Average rank (low is 1 quarter, high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4 quarter)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quarter ( ~25%)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 quarter (25~50%)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 quarter (50~75%)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 quarter (75%~ )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16106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effectLst/>
                        </a:rPr>
                        <a:t>C19 Coke, briquettes and petroleum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C24 primary metal.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C31 and other transportation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D35 Electricity, Gas, Steam and Air Conditioning</a:t>
                      </a:r>
                    </a:p>
                    <a:p>
                      <a:pPr latinLnBrk="1"/>
                      <a:r>
                        <a:rPr lang="en-US" altLang="ko-KR" sz="900" dirty="0">
                          <a:effectLst/>
                        </a:rPr>
                        <a:t>      Supplies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H    Transportation and Warehouse.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L    real estate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R    Art, Sports, and Leisure-related Services.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S96 and other personal service industries.</a:t>
                      </a:r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C11 drink.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C14 </a:t>
                      </a:r>
                      <a:r>
                        <a:rPr lang="en-US" altLang="ko-KR" sz="800" dirty="0">
                          <a:effectLst/>
                        </a:rPr>
                        <a:t>Clothing, clothing accessories, and fur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C16 </a:t>
                      </a:r>
                      <a:r>
                        <a:rPr lang="en-US" altLang="ko-KR" sz="800" dirty="0">
                          <a:effectLst/>
                        </a:rPr>
                        <a:t>Wood and wood products (excluding furniture)</a:t>
                      </a:r>
                      <a:br>
                        <a:rPr lang="en-US" altLang="ko-KR" sz="8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C17 Pulp, Paper and Paper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C20 Chemicals and Chemicals (excluding drugs)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C23 Non-metallic Mineral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C28 electrical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G    Wholesale and Retail.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I     Accommodation and restaurant business.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C10 groceries.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C13 textile products (excluding clothing)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C15 leather, bag and shoes.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C21 Medical Substances and Medicines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C22 Rubber products and plastic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C26 Electronic components, computers, video,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 sound and communication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C29 Other machines and equipment.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C30 cars and trailers.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E    Sewage and waste disposal, raw material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regeneration, and environmental restoration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F    construction industry.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C18 </a:t>
                      </a:r>
                      <a:r>
                        <a:rPr lang="en-US" altLang="ko-KR" sz="800" dirty="0">
                          <a:effectLst/>
                        </a:rPr>
                        <a:t>Printing and Recording Media Reproduction Up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C25 Metal Processing Products (excluding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 machinery and furniture)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C27 Medical, Precision, Optical and Clock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C32 households.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C33 Manufacturing other products.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J     Information and Communication Business.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M    </a:t>
                      </a:r>
                      <a:r>
                        <a:rPr lang="en-US" altLang="ko-KR" sz="800" dirty="0">
                          <a:effectLst/>
                        </a:rPr>
                        <a:t>professional, science and technology services.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N    Business Facility Management and Business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altLang="ko-KR" sz="900" dirty="0">
                          <a:effectLst/>
                        </a:rPr>
                        <a:t>      Support and Rental Service Business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P     education service.</a:t>
                      </a:r>
                      <a:br>
                        <a:rPr lang="en-US" altLang="ko-KR" sz="900" dirty="0">
                          <a:effectLst/>
                        </a:rPr>
                      </a:br>
                      <a:r>
                        <a:rPr lang="en-US" altLang="ko-KR" sz="900" dirty="0">
                          <a:effectLst/>
                        </a:rPr>
                        <a:t>S95  Repairing Personal and Consumer Goods.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</a:tbl>
          </a:graphicData>
        </a:graphic>
      </p:graphicFrame>
      <p:graphicFrame>
        <p:nvGraphicFramePr>
          <p:cNvPr id="10" name="표 5">
            <a:extLst>
              <a:ext uri="{FF2B5EF4-FFF2-40B4-BE49-F238E27FC236}">
                <a16:creationId xmlns:a16="http://schemas.microsoft.com/office/drawing/2014/main" id="{F5FC1EBB-B164-443A-83C0-5D78253FF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30787"/>
              </p:ext>
            </p:extLst>
          </p:nvPr>
        </p:nvGraphicFramePr>
        <p:xfrm>
          <a:off x="231079" y="3222632"/>
          <a:ext cx="11363685" cy="31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0">
                  <a:extLst>
                    <a:ext uri="{9D8B030D-6E8A-4147-A177-3AD203B41FA5}">
                      <a16:colId xmlns:a16="http://schemas.microsoft.com/office/drawing/2014/main" val="1031326676"/>
                    </a:ext>
                  </a:extLst>
                </a:gridCol>
                <a:gridCol w="2735548">
                  <a:extLst>
                    <a:ext uri="{9D8B030D-6E8A-4147-A177-3AD203B41FA5}">
                      <a16:colId xmlns:a16="http://schemas.microsoft.com/office/drawing/2014/main" val="3730420501"/>
                    </a:ext>
                  </a:extLst>
                </a:gridCol>
                <a:gridCol w="2768367">
                  <a:extLst>
                    <a:ext uri="{9D8B030D-6E8A-4147-A177-3AD203B41FA5}">
                      <a16:colId xmlns:a16="http://schemas.microsoft.com/office/drawing/2014/main" val="1373611895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475532298"/>
                    </a:ext>
                  </a:extLst>
                </a:gridCol>
                <a:gridCol w="2727601">
                  <a:extLst>
                    <a:ext uri="{9D8B030D-6E8A-4147-A177-3AD203B41FA5}">
                      <a16:colId xmlns:a16="http://schemas.microsoft.com/office/drawing/2014/main" val="1160079633"/>
                    </a:ext>
                  </a:extLst>
                </a:gridCol>
              </a:tblGrid>
              <a:tr h="173418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Group Difference Analysis by quarter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25~50%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50~75%</a:t>
                      </a: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75%~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06597"/>
                  </a:ext>
                </a:extLst>
              </a:tr>
              <a:tr h="17341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10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year</a:t>
                      </a:r>
                      <a:endParaRPr lang="ko-KR" alt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24108"/>
                  </a:ext>
                </a:extLst>
              </a:tr>
              <a:tr h="738291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안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정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equity          3     25   8.306   5.788 0.000597 ***</a:t>
                      </a:r>
                    </a:p>
                    <a:p>
                      <a:r>
                        <a:rPr lang="en-US" altLang="ko-KR" sz="800" dirty="0"/>
                        <a:t>  Residuals   18489  26531   1.435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/>
                        <a:t>equity          3     20   6.736   2.958  0.031 *</a:t>
                      </a:r>
                    </a:p>
                    <a:p>
                      <a:r>
                        <a:rPr lang="en-US" altLang="ko-KR" sz="800" dirty="0"/>
                        <a:t>  Residuals   18241  41539   2.277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</a:t>
                      </a:r>
                    </a:p>
                    <a:p>
                      <a:r>
                        <a:rPr lang="en-US" altLang="ko-KR" sz="800" dirty="0"/>
                        <a:t>equity          3     30   9.873    2.72 0.0429 *</a:t>
                      </a:r>
                    </a:p>
                    <a:p>
                      <a:r>
                        <a:rPr lang="en-US" altLang="ko-KR" sz="800" dirty="0"/>
                        <a:t>  Residuals   15347  55706   3.630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Sum Sq Mean Sq F value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</a:t>
                      </a:r>
                    </a:p>
                    <a:p>
                      <a:r>
                        <a:rPr lang="en-US" altLang="ko-KR" sz="800" dirty="0"/>
                        <a:t>equity         3     14   4.793   1.378  0.247</a:t>
                      </a:r>
                    </a:p>
                    <a:p>
                      <a:r>
                        <a:rPr lang="en-US" altLang="ko-KR" sz="800" dirty="0"/>
                        <a:t>Residuals   8557  29756   3.477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73676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Difference : No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43233"/>
                  </a:ext>
                </a:extLst>
              </a:tr>
              <a:tr h="511728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근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무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개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월</a:t>
                      </a:r>
                      <a:endParaRPr lang="en-US" altLang="ko-KR" sz="900" dirty="0"/>
                    </a:p>
                    <a:p>
                      <a:pPr latinLnBrk="1"/>
                      <a:endParaRPr lang="en-US" altLang="ko-KR" sz="900" dirty="0"/>
                    </a:p>
                    <a:p>
                      <a:pPr latinLnBrk="1"/>
                      <a:r>
                        <a:rPr lang="ko-KR" altLang="en-US" sz="9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equity         3    8121  2707.1   5.461 0.000952 ***</a:t>
                      </a:r>
                    </a:p>
                    <a:p>
                      <a:r>
                        <a:rPr lang="en-US" altLang="ko-KR" sz="800" dirty="0"/>
                        <a:t>  Residuals   9933 4924053   495.7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equity          3   11894    3965   6.796 0.000142 ***</a:t>
                      </a:r>
                    </a:p>
                    <a:p>
                      <a:r>
                        <a:rPr lang="en-US" altLang="ko-KR" sz="800" dirty="0"/>
                        <a:t>  Residuals   10716 6251273     583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equity         3    17309    5770   5.686 0.000692 ***</a:t>
                      </a:r>
                    </a:p>
                    <a:p>
                      <a:r>
                        <a:rPr lang="en-US" altLang="ko-KR" sz="800" dirty="0"/>
                        <a:t>  Residuals   9959 10106095    1015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pPr marL="0" algn="l" defTabSz="914400" rtl="0" eaLnBrk="1" latinLnBrk="1" hangingPunct="1"/>
                      <a:endParaRPr lang="ko-KR" alt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Df   Sum Sq Mean Sq F value   </a:t>
                      </a:r>
                      <a:r>
                        <a:rPr lang="en-US" altLang="ko-KR" sz="800" dirty="0" err="1"/>
                        <a:t>Pr</a:t>
                      </a:r>
                      <a:r>
                        <a:rPr lang="en-US" altLang="ko-KR" sz="800" dirty="0"/>
                        <a:t>(&gt;F)    </a:t>
                      </a:r>
                    </a:p>
                    <a:p>
                      <a:r>
                        <a:rPr lang="en-US" altLang="ko-KR" sz="800" dirty="0"/>
                        <a:t>equity         3    52848   17616   6.607 0.000188 ***</a:t>
                      </a:r>
                    </a:p>
                    <a:p>
                      <a:r>
                        <a:rPr lang="en-US" altLang="ko-KR" sz="800" dirty="0"/>
                        <a:t>  Residuals   5335 14224989    2666                     </a:t>
                      </a:r>
                    </a:p>
                    <a:p>
                      <a:r>
                        <a:rPr lang="en-US" altLang="ko-KR" sz="800" dirty="0"/>
                        <a:t>---</a:t>
                      </a:r>
                    </a:p>
                    <a:p>
                      <a:r>
                        <a:rPr lang="en-US" altLang="ko-KR" sz="800" dirty="0"/>
                        <a:t>  </a:t>
                      </a:r>
                      <a:r>
                        <a:rPr lang="en-US" altLang="ko-KR" sz="800" dirty="0" err="1"/>
                        <a:t>Signif</a:t>
                      </a:r>
                      <a:r>
                        <a:rPr lang="en-US" altLang="ko-KR" sz="800" dirty="0"/>
                        <a:t>. codes:  0 ‘***’ 0.001 ‘**’ 0.01 ‘*’ 0.05 ‘.’ 0.1 ‘ ’ 1</a:t>
                      </a:r>
                    </a:p>
                    <a:p>
                      <a:endParaRPr lang="en-US" altLang="ko-K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94424"/>
                  </a:ext>
                </a:extLst>
              </a:tr>
              <a:tr h="511728"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Difference : YES</a:t>
                      </a:r>
                      <a:endParaRPr lang="ko-KR" altLang="en-US" sz="1200" dirty="0"/>
                    </a:p>
                    <a:p>
                      <a:pPr algn="ctr"/>
                      <a:endParaRPr lang="en-US" altLang="ko-K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47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788853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5.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Summary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DC7507-0CD4-46AC-A914-3F94B794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93" y="1106694"/>
            <a:ext cx="15077217" cy="54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E2473-0DFE-47DC-941E-7E501EA2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" y="712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F488E-FAEE-4E09-BFB0-005DEEC2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3" y="884487"/>
            <a:ext cx="23989117" cy="7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2359546-7BC6-4280-AF3F-AD0BE255AAE2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3568B7-64E7-4B17-8DAA-93613824B286}"/>
              </a:ext>
            </a:extLst>
          </p:cNvPr>
          <p:cNvSpPr txBox="1"/>
          <p:nvPr/>
        </p:nvSpPr>
        <p:spPr>
          <a:xfrm>
            <a:off x="714373" y="1183491"/>
            <a:ext cx="10922458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dirty="0">
                <a:effectLst/>
              </a:rPr>
              <a:t>Various cause variables affect </a:t>
            </a:r>
            <a:r>
              <a:rPr lang="en-US" altLang="ko-KR" sz="1400" b="1" dirty="0">
                <a:solidFill>
                  <a:srgbClr val="00B0F0"/>
                </a:solidFill>
                <a:latin typeface="+mn-ea"/>
              </a:rPr>
              <a:t>employment security</a:t>
            </a:r>
            <a:r>
              <a:rPr lang="en-US" altLang="ko-KR" sz="1400" dirty="0">
                <a:effectLst/>
              </a:rPr>
              <a:t>, especially sales growth rate, total capital investment efficiency,</a:t>
            </a:r>
            <a:br>
              <a:rPr lang="en-US" altLang="ko-KR" sz="1400" dirty="0">
                <a:effectLst/>
              </a:rPr>
            </a:br>
            <a:r>
              <a:rPr lang="en-US" altLang="ko-KR" sz="1400" dirty="0">
                <a:effectLst/>
              </a:rPr>
              <a:t>Production technology has a different influence on employment security </a:t>
            </a:r>
            <a:r>
              <a:rPr lang="en-US" altLang="ko-KR" sz="1400" b="1" dirty="0">
                <a:solidFill>
                  <a:srgbClr val="FF0000"/>
                </a:solidFill>
                <a:effectLst/>
              </a:rPr>
              <a:t>depending on the position of the quadrant</a:t>
            </a:r>
            <a:endParaRPr lang="en-US" altLang="ko-KR" sz="1400" b="1" i="1" dirty="0">
              <a:solidFill>
                <a:srgbClr val="FF0000"/>
              </a:solidFill>
              <a:ea typeface="휴먼모음T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BA149-8E05-46DC-B1CE-4FD921818F4C}"/>
              </a:ext>
            </a:extLst>
          </p:cNvPr>
          <p:cNvSpPr txBox="1"/>
          <p:nvPr/>
        </p:nvSpPr>
        <p:spPr>
          <a:xfrm>
            <a:off x="542924" y="861833"/>
            <a:ext cx="926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>
                <a:effectLst/>
              </a:rPr>
              <a:t>Analysis of factors influencing employment security by applying Hicks Marshall's Law Frame.</a:t>
            </a:r>
            <a:endParaRPr lang="en-US" altLang="ko-KR" sz="1600" b="1" spc="-30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a typeface="휴먼모음T" pitchFamily="18" charset="-127"/>
              <a:cs typeface="Narkisim" pitchFamily="34" charset="-79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9FA2C762-C684-48AE-8C08-FABEB8730318}"/>
              </a:ext>
            </a:extLst>
          </p:cNvPr>
          <p:cNvSpPr/>
          <p:nvPr/>
        </p:nvSpPr>
        <p:spPr>
          <a:xfrm>
            <a:off x="4761311" y="1954007"/>
            <a:ext cx="2435798" cy="495044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186690" rIns="186690" bIns="186690" numCol="1" spcCol="1270" anchor="ctr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16971-E05B-4D81-9E90-F115D5059D59}"/>
              </a:ext>
            </a:extLst>
          </p:cNvPr>
          <p:cNvSpPr txBox="1"/>
          <p:nvPr/>
        </p:nvSpPr>
        <p:spPr>
          <a:xfrm>
            <a:off x="4863842" y="1932608"/>
            <a:ext cx="21811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800" b="1" dirty="0">
                <a:solidFill>
                  <a:srgbClr val="00B0F0"/>
                </a:solidFill>
                <a:latin typeface="+mn-ea"/>
              </a:rPr>
              <a:t>employment security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FF5A8-48C7-4395-B8BF-EF10FF110AEF}"/>
              </a:ext>
            </a:extLst>
          </p:cNvPr>
          <p:cNvSpPr txBox="1"/>
          <p:nvPr/>
        </p:nvSpPr>
        <p:spPr>
          <a:xfrm>
            <a:off x="105386" y="5601151"/>
            <a:ext cx="480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</a:t>
            </a:r>
            <a:r>
              <a:rPr lang="en-US" altLang="ko-KR" sz="1200" dirty="0">
                <a:effectLst/>
              </a:rPr>
              <a:t> Gender: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Women'</a:t>
            </a:r>
            <a:r>
              <a:rPr lang="en-US" altLang="ko-KR" sz="1200" dirty="0">
                <a:effectLst/>
              </a:rPr>
              <a:t>s employment security is lower than men.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. Age: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20s</a:t>
            </a:r>
            <a:r>
              <a:rPr lang="en-US" altLang="ko-KR" sz="1200" dirty="0">
                <a:effectLst/>
              </a:rPr>
              <a:t> is lower than 30s.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. Education:  </a:t>
            </a:r>
            <a:r>
              <a:rPr lang="en-US" altLang="ko-KR" sz="1200" b="1" dirty="0">
                <a:solidFill>
                  <a:srgbClr val="FF0000"/>
                </a:solidFill>
              </a:rPr>
              <a:t>high school</a:t>
            </a:r>
            <a:r>
              <a:rPr lang="en-US" altLang="ko-KR" sz="1200" dirty="0">
                <a:effectLst/>
              </a:rPr>
              <a:t>/</a:t>
            </a:r>
            <a:r>
              <a:rPr lang="en-US" altLang="ko-KR" sz="1200" b="1" dirty="0">
                <a:solidFill>
                  <a:srgbClr val="FF0000"/>
                </a:solidFill>
              </a:rPr>
              <a:t>college graduate </a:t>
            </a:r>
            <a:r>
              <a:rPr lang="en-US" altLang="ko-KR" sz="1200" dirty="0">
                <a:effectLst/>
              </a:rPr>
              <a:t>is the lowest.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. </a:t>
            </a:r>
            <a:r>
              <a:rPr lang="en-US" altLang="ko-KR" sz="1200" b="1" dirty="0">
                <a:solidFill>
                  <a:srgbClr val="FF0000"/>
                </a:solidFill>
              </a:rPr>
              <a:t>irregular job </a:t>
            </a:r>
            <a:r>
              <a:rPr lang="en-US" altLang="ko-KR" sz="1200" dirty="0">
                <a:effectLst/>
              </a:rPr>
              <a:t>is lower than other job. 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.</a:t>
            </a:r>
            <a:r>
              <a:rPr lang="en-US" altLang="ko-KR" sz="1200" b="1" dirty="0">
                <a:solidFill>
                  <a:srgbClr val="FF0000"/>
                </a:solidFill>
              </a:rPr>
              <a:t>The smaller the size of the company</a:t>
            </a:r>
            <a:r>
              <a:rPr lang="en-US" altLang="ko-KR" sz="1200" dirty="0">
                <a:effectLst/>
              </a:rPr>
              <a:t>, the lower the probability.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.</a:t>
            </a:r>
            <a:r>
              <a:rPr lang="en-US" altLang="ko-KR" sz="1200" b="1" dirty="0">
                <a:solidFill>
                  <a:srgbClr val="FF0000"/>
                </a:solidFill>
              </a:rPr>
              <a:t>Temporary and daily workers </a:t>
            </a:r>
            <a:r>
              <a:rPr lang="en-US" altLang="ko-KR" sz="1200" dirty="0">
                <a:effectLst/>
              </a:rPr>
              <a:t>is the lowest.</a:t>
            </a:r>
            <a:endParaRPr lang="ko-KR" alt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E10984-718A-48FB-B501-2EB955744981}"/>
              </a:ext>
            </a:extLst>
          </p:cNvPr>
          <p:cNvSpPr txBox="1"/>
          <p:nvPr/>
        </p:nvSpPr>
        <p:spPr>
          <a:xfrm>
            <a:off x="4909856" y="5713156"/>
            <a:ext cx="308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.when </a:t>
            </a:r>
            <a:r>
              <a:rPr lang="en-US" altLang="ko-KR" sz="1200" b="1" dirty="0">
                <a:solidFill>
                  <a:srgbClr val="FF0000"/>
                </a:solidFill>
              </a:rPr>
              <a:t>it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increases</a:t>
            </a:r>
            <a:r>
              <a:rPr lang="en-US" altLang="ko-KR" sz="1200" dirty="0">
                <a:effectLst/>
              </a:rPr>
              <a:t>, </a:t>
            </a:r>
            <a:r>
              <a:rPr lang="en-US" altLang="ko-KR" sz="1200" dirty="0"/>
              <a:t>that </a:t>
            </a:r>
            <a:r>
              <a:rPr lang="en-US" altLang="ko-KR" sz="1200" dirty="0">
                <a:effectLst/>
              </a:rPr>
              <a:t>tends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to increase</a:t>
            </a:r>
            <a:r>
              <a:rPr lang="en-US" altLang="ko-KR" sz="1200" dirty="0">
                <a:effectLst/>
              </a:rPr>
              <a:t>, but when it's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more than 75%, </a:t>
            </a:r>
            <a:r>
              <a:rPr lang="en-US" altLang="ko-KR" sz="1200" dirty="0">
                <a:effectLst/>
              </a:rPr>
              <a:t>the probability of employment security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decreases.</a:t>
            </a:r>
          </a:p>
          <a:p>
            <a:r>
              <a:rPr lang="en-US" altLang="ko-KR" sz="1200" b="0" dirty="0">
                <a:solidFill>
                  <a:schemeClr val="tx1"/>
                </a:solidFill>
              </a:rPr>
              <a:t>2 &gt; 3 &gt; 1 &gt;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F8F85A-400E-46DF-9A30-DCD21E725252}"/>
              </a:ext>
            </a:extLst>
          </p:cNvPr>
          <p:cNvSpPr txBox="1"/>
          <p:nvPr/>
        </p:nvSpPr>
        <p:spPr>
          <a:xfrm>
            <a:off x="7776467" y="5266718"/>
            <a:ext cx="433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1200" dirty="0"/>
              <a:t>. When it is </a:t>
            </a:r>
            <a:r>
              <a:rPr lang="en-US" altLang="ko-KR" sz="1200" dirty="0">
                <a:solidFill>
                  <a:srgbClr val="FF0000"/>
                </a:solidFill>
              </a:rPr>
              <a:t>increased</a:t>
            </a:r>
            <a:r>
              <a:rPr lang="en-US" altLang="ko-KR" sz="1200" dirty="0"/>
              <a:t>, </a:t>
            </a:r>
            <a:r>
              <a:rPr lang="en-US" altLang="ko-KR" sz="1200" dirty="0">
                <a:effectLst/>
              </a:rPr>
              <a:t>the employment security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decreases</a:t>
            </a:r>
            <a:r>
              <a:rPr lang="en-US" altLang="ko-KR" sz="1200" dirty="0">
                <a:effectLst/>
              </a:rPr>
              <a:t>, </a:t>
            </a:r>
          </a:p>
          <a:p>
            <a:pPr latinLnBrk="1"/>
            <a:r>
              <a:rPr lang="en-US" altLang="ko-KR" sz="1200" dirty="0">
                <a:effectLst/>
              </a:rPr>
              <a:t>but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increases when it is 75% or more</a:t>
            </a:r>
            <a:r>
              <a:rPr lang="en-US" altLang="ko-KR" sz="1200" dirty="0">
                <a:effectLst/>
              </a:rPr>
              <a:t>.</a:t>
            </a:r>
            <a:endParaRPr lang="en-US" altLang="ko-KR" sz="1200" b="0" dirty="0">
              <a:solidFill>
                <a:schemeClr val="tx1"/>
              </a:solidFill>
            </a:endParaRPr>
          </a:p>
          <a:p>
            <a:pPr latinLnBrk="1"/>
            <a:r>
              <a:rPr lang="en-US" altLang="ko-KR" sz="1200" b="0" dirty="0">
                <a:solidFill>
                  <a:schemeClr val="tx1"/>
                </a:solidFill>
              </a:rPr>
              <a:t>4 &gt; 1 &gt; 2&gt; 3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3B349E-4371-46C1-A577-B8BE93B87DF4}"/>
              </a:ext>
            </a:extLst>
          </p:cNvPr>
          <p:cNvSpPr txBox="1"/>
          <p:nvPr/>
        </p:nvSpPr>
        <p:spPr>
          <a:xfrm>
            <a:off x="9407193" y="4232407"/>
            <a:ext cx="277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</a:t>
            </a:r>
            <a:r>
              <a:rPr lang="en-US" altLang="ko-KR" sz="1200" dirty="0">
                <a:effectLst/>
              </a:rPr>
              <a:t>when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it is 25% to 50% is Higher</a:t>
            </a:r>
            <a:br>
              <a:rPr lang="en-US" altLang="ko-KR" sz="1200" dirty="0">
                <a:effectLst/>
              </a:rPr>
            </a:br>
            <a:r>
              <a:rPr lang="en-US" altLang="ko-KR" sz="1200" dirty="0">
                <a:effectLst/>
              </a:rPr>
              <a:t>If it's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more than 50%, Lower</a:t>
            </a:r>
          </a:p>
          <a:p>
            <a:r>
              <a:rPr lang="en-US" altLang="ko-KR" sz="1200" b="0" dirty="0">
                <a:solidFill>
                  <a:schemeClr val="tx1"/>
                </a:solidFill>
              </a:rPr>
              <a:t> 2 &gt; 1 &gt; 3 &gt; 4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BD27534-6B1D-4E2A-9DD5-14B19815DAD7}"/>
              </a:ext>
            </a:extLst>
          </p:cNvPr>
          <p:cNvGrpSpPr/>
          <p:nvPr/>
        </p:nvGrpSpPr>
        <p:grpSpPr>
          <a:xfrm>
            <a:off x="975186" y="2396470"/>
            <a:ext cx="1665362" cy="1619248"/>
            <a:chOff x="967881" y="2554392"/>
            <a:chExt cx="2160240" cy="2160240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E1103DF4-FF5B-4DAC-9127-4626F3BB4D03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E819A98-6480-450B-8085-5169ADCD0D3D}"/>
                </a:ext>
              </a:extLst>
            </p:cNvPr>
            <p:cNvSpPr txBox="1"/>
            <p:nvPr/>
          </p:nvSpPr>
          <p:spPr>
            <a:xfrm>
              <a:off x="1107009" y="3280569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The price of labor(wage)</a:t>
              </a:r>
              <a:endParaRPr lang="ko-KR" altLang="en-US" sz="105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CD39441-5781-42C9-83B0-D0B87BA93490}"/>
              </a:ext>
            </a:extLst>
          </p:cNvPr>
          <p:cNvSpPr txBox="1"/>
          <p:nvPr/>
        </p:nvSpPr>
        <p:spPr>
          <a:xfrm rot="2459555">
            <a:off x="1490099" y="2742261"/>
            <a:ext cx="212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</a:rPr>
              <a:t>. average monthly wage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B5A98D3-1207-4EBD-8C3A-C5ADACD3BDC6}"/>
              </a:ext>
            </a:extLst>
          </p:cNvPr>
          <p:cNvGrpSpPr/>
          <p:nvPr/>
        </p:nvGrpSpPr>
        <p:grpSpPr>
          <a:xfrm>
            <a:off x="3145672" y="3731087"/>
            <a:ext cx="1665362" cy="1619248"/>
            <a:chOff x="967881" y="2554392"/>
            <a:chExt cx="2160240" cy="2160240"/>
          </a:xfrm>
        </p:grpSpPr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D5E0080D-1376-4DF6-A5CA-5F1FF6BE6AC9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C580A6-7FE4-46F4-8E37-039B25968811}"/>
                </a:ext>
              </a:extLst>
            </p:cNvPr>
            <p:cNvSpPr txBox="1"/>
            <p:nvPr/>
          </p:nvSpPr>
          <p:spPr>
            <a:xfrm>
              <a:off x="1054538" y="2889006"/>
              <a:ext cx="1933367" cy="143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2">
                      <a:lumMod val="75000"/>
                    </a:schemeClr>
                  </a:solidFill>
                </a:rPr>
                <a:t>prices of other factors of production</a:t>
              </a:r>
              <a:endParaRPr lang="ko-KR" altLang="en-US" sz="1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DB16096-A332-46B2-942D-0D9416225B0E}"/>
              </a:ext>
            </a:extLst>
          </p:cNvPr>
          <p:cNvGrpSpPr/>
          <p:nvPr/>
        </p:nvGrpSpPr>
        <p:grpSpPr>
          <a:xfrm>
            <a:off x="5010102" y="4071869"/>
            <a:ext cx="1665362" cy="1619248"/>
            <a:chOff x="967881" y="2554392"/>
            <a:chExt cx="2160240" cy="2160240"/>
          </a:xfrm>
        </p:grpSpPr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D4878C61-7DCA-4007-B62B-5B753A0333FE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BF234C1-62DB-4D5D-B3BE-2E6C6142BA82}"/>
                </a:ext>
              </a:extLst>
            </p:cNvPr>
            <p:cNvSpPr txBox="1"/>
            <p:nvPr/>
          </p:nvSpPr>
          <p:spPr>
            <a:xfrm>
              <a:off x="1107009" y="3280568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consumer demand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8514BAF-7B20-4498-80F7-364B9024C053}"/>
              </a:ext>
            </a:extLst>
          </p:cNvPr>
          <p:cNvGrpSpPr/>
          <p:nvPr/>
        </p:nvGrpSpPr>
        <p:grpSpPr>
          <a:xfrm>
            <a:off x="7349930" y="3701203"/>
            <a:ext cx="1665362" cy="1619248"/>
            <a:chOff x="967881" y="2554392"/>
            <a:chExt cx="2160240" cy="2160240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9C23376B-3835-4955-8E99-4991F011A4F3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8D7926-F50B-407D-895F-B7B855220CD6}"/>
                </a:ext>
              </a:extLst>
            </p:cNvPr>
            <p:cNvSpPr txBox="1"/>
            <p:nvPr/>
          </p:nvSpPr>
          <p:spPr>
            <a:xfrm>
              <a:off x="1107009" y="3394934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labor productivity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AB0F932D-BA76-411B-A518-1FFC3988A3D5}"/>
              </a:ext>
            </a:extLst>
          </p:cNvPr>
          <p:cNvGrpSpPr/>
          <p:nvPr/>
        </p:nvGrpSpPr>
        <p:grpSpPr>
          <a:xfrm>
            <a:off x="9457495" y="2523539"/>
            <a:ext cx="1665362" cy="1619248"/>
            <a:chOff x="967881" y="2554392"/>
            <a:chExt cx="2160240" cy="2160240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045CF588-01A3-4100-A853-75550111AA24}"/>
                </a:ext>
              </a:extLst>
            </p:cNvPr>
            <p:cNvSpPr/>
            <p:nvPr/>
          </p:nvSpPr>
          <p:spPr>
            <a:xfrm>
              <a:off x="967881" y="2554392"/>
              <a:ext cx="2160240" cy="2160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62BFF2-193D-49E7-9FC2-CF7468CD84BB}"/>
                </a:ext>
              </a:extLst>
            </p:cNvPr>
            <p:cNvSpPr txBox="1"/>
            <p:nvPr/>
          </p:nvSpPr>
          <p:spPr>
            <a:xfrm>
              <a:off x="1107009" y="3445763"/>
              <a:ext cx="1933367" cy="78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</a:rPr>
                <a:t>production technology 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060FF120-0D4C-40CD-BC70-A2D34A7CA87D}"/>
              </a:ext>
            </a:extLst>
          </p:cNvPr>
          <p:cNvCxnSpPr>
            <a:cxnSpLocks/>
          </p:cNvCxnSpPr>
          <p:nvPr/>
        </p:nvCxnSpPr>
        <p:spPr>
          <a:xfrm flipV="1">
            <a:off x="2627770" y="2471386"/>
            <a:ext cx="2539470" cy="5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0496A5BD-9F12-40B8-9AB1-2CFED00D0E8C}"/>
              </a:ext>
            </a:extLst>
          </p:cNvPr>
          <p:cNvCxnSpPr>
            <a:cxnSpLocks/>
          </p:cNvCxnSpPr>
          <p:nvPr/>
        </p:nvCxnSpPr>
        <p:spPr>
          <a:xfrm flipV="1">
            <a:off x="4227807" y="2471386"/>
            <a:ext cx="1272070" cy="1309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51A1CD69-AD61-4D21-BC8C-8769DC16BA2D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5842783" y="2438916"/>
            <a:ext cx="88924" cy="163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45383955-F24F-42CA-807C-56DD23AC6E90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6373910" y="2438916"/>
            <a:ext cx="1219907" cy="149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6276712C-331A-4AB6-8EE5-82F229602D8C}"/>
              </a:ext>
            </a:extLst>
          </p:cNvPr>
          <p:cNvCxnSpPr>
            <a:cxnSpLocks/>
          </p:cNvCxnSpPr>
          <p:nvPr/>
        </p:nvCxnSpPr>
        <p:spPr>
          <a:xfrm flipH="1" flipV="1">
            <a:off x="6731000" y="2451267"/>
            <a:ext cx="2726495" cy="872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A32E101-2C44-45E5-B03F-66F9ED7E803B}"/>
              </a:ext>
            </a:extLst>
          </p:cNvPr>
          <p:cNvSpPr txBox="1"/>
          <p:nvPr/>
        </p:nvSpPr>
        <p:spPr>
          <a:xfrm rot="19811979">
            <a:off x="6626518" y="3879540"/>
            <a:ext cx="3437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 </a:t>
            </a:r>
            <a:r>
              <a:rPr lang="en-US" altLang="ko-KR" sz="1200" b="1" dirty="0">
                <a:solidFill>
                  <a:srgbClr val="00B0F0"/>
                </a:solidFill>
              </a:rPr>
              <a:t>Total</a:t>
            </a:r>
            <a:r>
              <a:rPr lang="en-US" altLang="ko-KR" sz="1200" dirty="0"/>
              <a:t> </a:t>
            </a:r>
            <a:r>
              <a:rPr lang="en-US" altLang="ko-KR" sz="1200" b="1" dirty="0">
                <a:solidFill>
                  <a:srgbClr val="00B0F0"/>
                </a:solidFill>
              </a:rPr>
              <a:t>capital investment efficiency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759F345-7BB6-4E2A-970E-8001C2B6E080}"/>
              </a:ext>
            </a:extLst>
          </p:cNvPr>
          <p:cNvSpPr/>
          <p:nvPr/>
        </p:nvSpPr>
        <p:spPr>
          <a:xfrm>
            <a:off x="1579157" y="4165165"/>
            <a:ext cx="1325867" cy="688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</a:rPr>
              <a:t>Labor Group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4E163AB2-2BF1-4984-BB85-970CA935B89B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2242091" y="2480141"/>
            <a:ext cx="3067956" cy="168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FB22F61-79A3-493E-9F42-5A2BF95858C6}"/>
              </a:ext>
            </a:extLst>
          </p:cNvPr>
          <p:cNvSpPr txBox="1"/>
          <p:nvPr/>
        </p:nvSpPr>
        <p:spPr>
          <a:xfrm>
            <a:off x="105386" y="3527589"/>
            <a:ext cx="258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.</a:t>
            </a:r>
            <a:r>
              <a:rPr lang="en-US" altLang="ko-KR" sz="1200" dirty="0">
                <a:effectLst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The</a:t>
            </a:r>
            <a:r>
              <a:rPr lang="en-US" altLang="ko-KR" sz="1200" dirty="0">
                <a:effectLst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higher</a:t>
            </a:r>
            <a:r>
              <a:rPr lang="en-US" altLang="ko-KR" sz="1200" dirty="0">
                <a:effectLst/>
              </a:rPr>
              <a:t> the monthly average wage, </a:t>
            </a:r>
            <a:r>
              <a:rPr lang="en-US" altLang="ko-KR" sz="1200" b="1" dirty="0">
                <a:solidFill>
                  <a:srgbClr val="FF0000"/>
                </a:solidFill>
                <a:effectLst/>
              </a:rPr>
              <a:t>the lower </a:t>
            </a:r>
            <a:r>
              <a:rPr lang="en-US" altLang="ko-KR" sz="1200" dirty="0">
                <a:effectLst/>
              </a:rPr>
              <a:t>the probability of employment security </a:t>
            </a:r>
            <a:endParaRPr lang="ko-KR" alt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970CF9-373C-4BE3-8BF5-F0B8276FB9DA}"/>
              </a:ext>
            </a:extLst>
          </p:cNvPr>
          <p:cNvSpPr txBox="1"/>
          <p:nvPr/>
        </p:nvSpPr>
        <p:spPr>
          <a:xfrm>
            <a:off x="4722431" y="4093908"/>
            <a:ext cx="3081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 b="1">
                <a:solidFill>
                  <a:srgbClr val="00B0F0"/>
                </a:solidFill>
              </a:defRPr>
            </a:lvl1pPr>
          </a:lstStyle>
          <a:p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Consumption (sales growth rate)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CA9483-05E1-48EC-BECC-359E85D3A806}"/>
              </a:ext>
            </a:extLst>
          </p:cNvPr>
          <p:cNvSpPr txBox="1"/>
          <p:nvPr/>
        </p:nvSpPr>
        <p:spPr>
          <a:xfrm rot="18229135">
            <a:off x="8621239" y="2686854"/>
            <a:ext cx="277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</a:rPr>
              <a:t>. R&amp;D expenditure growth rate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E7FBBD-C6F0-44C3-88D1-145C51997C75}"/>
              </a:ext>
            </a:extLst>
          </p:cNvPr>
          <p:cNvSpPr txBox="1"/>
          <p:nvPr/>
        </p:nvSpPr>
        <p:spPr>
          <a:xfrm rot="764284">
            <a:off x="105386" y="4405188"/>
            <a:ext cx="317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</a:rPr>
              <a:t>. demographic 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(age, gender, education)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. Industry Characteristics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(Job type, company size, employment type, position of employment)</a:t>
            </a:r>
          </a:p>
          <a:p>
            <a:r>
              <a:rPr lang="en-US" altLang="ko-KR" sz="1200" b="1" dirty="0">
                <a:solidFill>
                  <a:srgbClr val="00B0F0"/>
                </a:solidFill>
              </a:rPr>
              <a:t>. union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98" y="178054"/>
            <a:ext cx="6159502" cy="517271"/>
          </a:xfrm>
          <a:noFill/>
          <a:ln w="3175">
            <a:noFill/>
          </a:ln>
        </p:spPr>
        <p:txBody>
          <a:bodyPr anchor="ctr" anchorCtr="0">
            <a:noAutofit/>
          </a:bodyPr>
          <a:lstStyle/>
          <a:p>
            <a:pPr algn="l"/>
            <a:r>
              <a:rPr lang="en-US" altLang="ko-KR" sz="32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[References]</a:t>
            </a:r>
            <a:endParaRPr lang="ko-KR" altLang="en-US" sz="3200" b="1" dirty="0"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BB-D802-4803-80D1-10F4156DB524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2625F-BD5D-4C15-8D36-A8609468A31B}"/>
              </a:ext>
            </a:extLst>
          </p:cNvPr>
          <p:cNvSpPr txBox="1"/>
          <p:nvPr/>
        </p:nvSpPr>
        <p:spPr>
          <a:xfrm>
            <a:off x="421565" y="1037677"/>
            <a:ext cx="11770435" cy="522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Aikaeli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J. and B. K.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Mkenda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(2014), Determinants of Informal Employment: a Case of Tanzania Construction Industry, Botswana Journal of Economics, Vol. 12, No. 2, 2014, pp. 51-73.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Basheier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A. A. and A. N.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Wahban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(2013), The Determinants of Employment in Jordan: a Time Series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Anaylsis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International Review of Management and Business Research, Vol. 2, No. 4, 2013, pp. 927-936.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Carl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Benedikt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 Frey, Michael A. Osborne(2013), "THE FUTURE OF EMPLOYMENT: HOW SUSCEPTIBLE ARE JOBS TO COMPUTERISATION".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Global Challenge Insight Report(2016), "The Future of Jobs(Employment, Skills and Workforce Strategy for the Fourth Industrial evolution).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Ibrahim, M. A.(2013), The Determinants of Private Sector Demand for Employment in Egypt: 1990-2007, Advanced in Management &amp; Applied Economics, Vol. 3, No. 1, 2013, pp. 163-182.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Insight Report(2018), The Future of Jobs Report 2018(Centre for the New Economy and Society).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Paul S. Davis '92 (1993), Factors Influencing Employment in the U.S. Automobile Industry.</a:t>
            </a:r>
          </a:p>
        </p:txBody>
      </p:sp>
    </p:spTree>
    <p:extLst>
      <p:ext uri="{BB962C8B-B14F-4D97-AF65-F5344CB8AC3E}">
        <p14:creationId xmlns:p14="http://schemas.microsoft.com/office/powerpoint/2010/main" val="3887314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98" y="178054"/>
            <a:ext cx="6159502" cy="517271"/>
          </a:xfrm>
          <a:noFill/>
          <a:ln w="3175">
            <a:noFill/>
          </a:ln>
        </p:spPr>
        <p:txBody>
          <a:bodyPr anchor="ctr" anchorCtr="0">
            <a:noAutofit/>
          </a:bodyPr>
          <a:lstStyle/>
          <a:p>
            <a:pPr algn="l"/>
            <a:r>
              <a:rPr lang="en-US" altLang="ko-KR" sz="32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[References]</a:t>
            </a:r>
            <a:endParaRPr lang="ko-KR" altLang="en-US" sz="3200" b="1" dirty="0"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BB-D802-4803-80D1-10F4156DB524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2625F-BD5D-4C15-8D36-A8609468A31B}"/>
              </a:ext>
            </a:extLst>
          </p:cNvPr>
          <p:cNvSpPr txBox="1"/>
          <p:nvPr/>
        </p:nvSpPr>
        <p:spPr>
          <a:xfrm>
            <a:off x="421565" y="1037677"/>
            <a:ext cx="11770435" cy="554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금재호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ᆞ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조준모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(2001),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외환위기 전후의 노동시장 불안정성에 대한 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한국노동패널 특집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노동경제전집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24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(1), 2001.3, pp.35-66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김기덕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(2019),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한국의 고용안정성 변화에 관한 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박사학위논문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김기덕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ᆞ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어수봉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(2019),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한국의 직업안정성 변화와 원인 분석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직업과 자격 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8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 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3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pp. 45-67.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김민영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조민지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임업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(2017),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자동화 기술의 발전이 지역노동시장 중간일자리 감소에 미치는 영향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잠재성장모형의 적용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국토연구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,2017.6, pp. 25-41.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변양규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(2010),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주성분분석을 통한 노동시장 유연성 및 안정성 국제비교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노동정책연구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,2010,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10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 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4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pp.1-37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손동희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․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한웅용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․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전용일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(2015),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연구개발투자의 경제성장과 고용효과에 관한 실증연구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–OECD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국가를 중심으로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국제지역연구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19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 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3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2015, pp. 177-194.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신범철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송치웅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최국현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(2012),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기업의 기술혁신 유형에 따른 고용효과 비교분석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이병희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(2000),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반복실업과 실업의 장기화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한국노동경제학회 勞動經濟論集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Vol.23 No.1 ,2000</a:t>
            </a:r>
          </a:p>
        </p:txBody>
      </p:sp>
    </p:spTree>
    <p:extLst>
      <p:ext uri="{BB962C8B-B14F-4D97-AF65-F5344CB8AC3E}">
        <p14:creationId xmlns:p14="http://schemas.microsoft.com/office/powerpoint/2010/main" val="398772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98" y="178054"/>
            <a:ext cx="6159502" cy="517271"/>
          </a:xfrm>
          <a:noFill/>
          <a:ln w="3175">
            <a:noFill/>
          </a:ln>
        </p:spPr>
        <p:txBody>
          <a:bodyPr anchor="ctr" anchorCtr="0">
            <a:noAutofit/>
          </a:bodyPr>
          <a:lstStyle/>
          <a:p>
            <a:pPr algn="l"/>
            <a:r>
              <a:rPr lang="en-US" altLang="ko-KR" sz="32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[References]</a:t>
            </a:r>
            <a:endParaRPr lang="ko-KR" altLang="en-US" sz="3200" b="1" dirty="0"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BB-D802-4803-80D1-10F4156DB524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2625F-BD5D-4C15-8D36-A8609468A31B}"/>
              </a:ext>
            </a:extLst>
          </p:cNvPr>
          <p:cNvSpPr txBox="1"/>
          <p:nvPr/>
        </p:nvSpPr>
        <p:spPr>
          <a:xfrm>
            <a:off x="421565" y="1037677"/>
            <a:ext cx="11770435" cy="2636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이시균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(2017),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고용유지율 결정요인 분석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산업노동연구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23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2017; pp.169-193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이시균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박진희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정재현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김수현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이혜연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(2018),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기술혁신이 중장기 인력수요에 미치는 효과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한국고용정보원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기본연구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2018-2019.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정이환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(2014),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국제비교를 통해서 본 한국의 고용불안정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경제와사회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2014.09, 103-128(26 pages)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정이환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ᆞ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전병유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(2004),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동아시아 고용체제의 특성과 변화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한국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일본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대만의 고용안정성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임금구조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노동시장 분절성의 비교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산업노동연구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10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권 제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2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호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맑은 고딕" pitchFamily="50" charset="-127"/>
                <a:cs typeface="Arial" pitchFamily="34" charset="0"/>
              </a:rPr>
              <a:t>2004; pp.215-252</a:t>
            </a:r>
          </a:p>
        </p:txBody>
      </p:sp>
    </p:spTree>
    <p:extLst>
      <p:ext uri="{BB962C8B-B14F-4D97-AF65-F5344CB8AC3E}">
        <p14:creationId xmlns:p14="http://schemas.microsoft.com/office/powerpoint/2010/main" val="425345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FB40F2F-7BA4-4DA4-8E71-3366C0DB6A45}"/>
              </a:ext>
            </a:extLst>
          </p:cNvPr>
          <p:cNvSpPr/>
          <p:nvPr/>
        </p:nvSpPr>
        <p:spPr>
          <a:xfrm>
            <a:off x="2856076" y="2767280"/>
            <a:ext cx="64798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0" b="1" i="0" u="none" strike="noStrike" kern="1200" cap="all" spc="0" normalizeH="0" baseline="0" noProof="0" dirty="0">
                <a:ln/>
                <a:solidFill>
                  <a:srgbClr val="5B9BD5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Thank You</a:t>
            </a:r>
            <a:r>
              <a:rPr kumimoji="0" lang="en-US" altLang="ko-KR" sz="6000" b="1" i="0" u="none" strike="noStrike" kern="1200" cap="all" spc="0" normalizeH="0" baseline="0" noProof="0" dirty="0">
                <a:ln/>
                <a:solidFill>
                  <a:srgbClr val="5B9BD5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16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2925" y="178054"/>
            <a:ext cx="4283599" cy="517271"/>
          </a:xfrm>
          <a:noFill/>
          <a:ln w="3175">
            <a:noFill/>
          </a:ln>
        </p:spPr>
        <p:txBody>
          <a:bodyPr anchor="ctr" anchorCtr="0">
            <a:no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Table of Contents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544527" y="1366286"/>
            <a:ext cx="5646847" cy="512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800" b="1" dirty="0">
                <a:latin typeface="+mj-ea"/>
              </a:rPr>
              <a:t>1. Interest</a:t>
            </a:r>
            <a:endParaRPr lang="en-US" altLang="ko-KR" sz="2800" spc="-3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j-cs"/>
              </a:rPr>
              <a:t>2. Definition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research model</a:t>
            </a:r>
            <a:endParaRPr lang="en-US" altLang="ko-KR" sz="2800" spc="-3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. Result 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j-cs"/>
              </a:rPr>
              <a:t>5. Summary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altLang="ko-KR" sz="1400" spc="-3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sz="24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[References]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ko-KR" altLang="en-US" sz="2800" spc="-3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000" spc="-3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BB-D802-4803-80D1-10F4156DB52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97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98" y="178054"/>
            <a:ext cx="6159502" cy="517271"/>
          </a:xfrm>
          <a:noFill/>
          <a:ln w="3175">
            <a:noFill/>
          </a:ln>
        </p:spPr>
        <p:txBody>
          <a:bodyPr anchor="ctr" anchorCtr="0">
            <a:noAutofit/>
          </a:bodyPr>
          <a:lstStyle/>
          <a:p>
            <a:pPr algn="l"/>
            <a:r>
              <a:rPr lang="en-US" altLang="ko-KR" sz="2800" b="1" dirty="0">
                <a:latin typeface="+mj-ea"/>
              </a:rPr>
              <a:t>1. Interest - Personal</a:t>
            </a:r>
            <a:endParaRPr lang="ko-KR" altLang="en-US" sz="2800" b="1" dirty="0">
              <a:latin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3" y="109538"/>
            <a:ext cx="1680087" cy="576261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BB-D802-4803-80D1-10F4156DB52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39" name="텍스트 개체 틀 15">
            <a:extLst>
              <a:ext uri="{FF2B5EF4-FFF2-40B4-BE49-F238E27FC236}">
                <a16:creationId xmlns:a16="http://schemas.microsoft.com/office/drawing/2014/main" id="{ECF763FD-D55D-464F-B554-C98112348D6C}"/>
              </a:ext>
            </a:extLst>
          </p:cNvPr>
          <p:cNvSpPr txBox="1">
            <a:spLocks/>
          </p:cNvSpPr>
          <p:nvPr/>
        </p:nvSpPr>
        <p:spPr>
          <a:xfrm>
            <a:off x="1834661" y="2234492"/>
            <a:ext cx="7022468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4</a:t>
            </a:r>
            <a:r>
              <a:rPr lang="en-US" altLang="ko-KR" sz="2000" b="1" baseline="30000" dirty="0">
                <a:solidFill>
                  <a:srgbClr val="00B0F0"/>
                </a:solidFill>
                <a:latin typeface="+mn-ea"/>
              </a:rPr>
              <a:t>th</a:t>
            </a: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sz="2000" b="1" dirty="0" err="1">
                <a:solidFill>
                  <a:srgbClr val="00B0F0"/>
                </a:solidFill>
                <a:latin typeface="+mn-ea"/>
              </a:rPr>
              <a:t>Industiral</a:t>
            </a: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 revolution</a:t>
            </a:r>
          </a:p>
          <a:p>
            <a:pPr marL="0" indent="0">
              <a:buNone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0" name="텍스트 개체 틀 15">
            <a:extLst>
              <a:ext uri="{FF2B5EF4-FFF2-40B4-BE49-F238E27FC236}">
                <a16:creationId xmlns:a16="http://schemas.microsoft.com/office/drawing/2014/main" id="{F9199AC6-2768-45C0-AFD0-AF654E3E2F00}"/>
              </a:ext>
            </a:extLst>
          </p:cNvPr>
          <p:cNvSpPr txBox="1">
            <a:spLocks/>
          </p:cNvSpPr>
          <p:nvPr/>
        </p:nvSpPr>
        <p:spPr>
          <a:xfrm>
            <a:off x="1834661" y="4567200"/>
            <a:ext cx="7022468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Not only Theory but also reality.</a:t>
            </a:r>
          </a:p>
          <a:p>
            <a:pPr marL="0" indent="0">
              <a:buNone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3" name="텍스트 개체 틀 15">
            <a:extLst>
              <a:ext uri="{FF2B5EF4-FFF2-40B4-BE49-F238E27FC236}">
                <a16:creationId xmlns:a16="http://schemas.microsoft.com/office/drawing/2014/main" id="{10865ED7-6B28-4844-AC6B-C8C715CE8F82}"/>
              </a:ext>
            </a:extLst>
          </p:cNvPr>
          <p:cNvSpPr txBox="1">
            <a:spLocks/>
          </p:cNvSpPr>
          <p:nvPr/>
        </p:nvSpPr>
        <p:spPr>
          <a:xfrm>
            <a:off x="681518" y="849313"/>
            <a:ext cx="11068657" cy="6480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spc="-50" dirty="0">
                <a:solidFill>
                  <a:srgbClr val="00B0F0"/>
                </a:solidFill>
                <a:latin typeface="+mn-ea"/>
              </a:rPr>
              <a:t>Why?</a:t>
            </a:r>
            <a:r>
              <a:rPr lang="ko-KR" altLang="en-US" sz="2800" b="1" spc="-50" dirty="0">
                <a:solidFill>
                  <a:srgbClr val="00B0F0"/>
                </a:solidFill>
                <a:latin typeface="+mn-ea"/>
              </a:rPr>
              <a:t>  </a:t>
            </a:r>
            <a:r>
              <a:rPr lang="en-US" altLang="ko-KR" sz="2800" b="1" spc="-50" dirty="0">
                <a:solidFill>
                  <a:srgbClr val="00B0F0"/>
                </a:solidFill>
                <a:latin typeface="+mn-ea"/>
              </a:rPr>
              <a:t>“</a:t>
            </a:r>
            <a:r>
              <a:rPr lang="en-US" altLang="ko-K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Employment Security </a:t>
            </a:r>
            <a:r>
              <a:rPr lang="en-US" altLang="ko-KR" sz="2800" b="1" spc="-50" dirty="0">
                <a:solidFill>
                  <a:srgbClr val="00B0F0"/>
                </a:solidFill>
                <a:latin typeface="+mn-ea"/>
              </a:rPr>
              <a:t>?”</a:t>
            </a:r>
            <a:endParaRPr lang="ko-KR" altLang="en-US" sz="2800" b="1" spc="-50" dirty="0">
              <a:solidFill>
                <a:srgbClr val="00B0F0"/>
              </a:solidFill>
              <a:latin typeface="+mn-ea"/>
            </a:endParaRPr>
          </a:p>
          <a:p>
            <a:pPr algn="ctr"/>
            <a:endParaRPr lang="en-US" altLang="ko-KR" sz="24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44" name="텍스트 개체 틀 15">
            <a:extLst>
              <a:ext uri="{FF2B5EF4-FFF2-40B4-BE49-F238E27FC236}">
                <a16:creationId xmlns:a16="http://schemas.microsoft.com/office/drawing/2014/main" id="{50CB356B-CB05-46D2-A849-31D8BB71457F}"/>
              </a:ext>
            </a:extLst>
          </p:cNvPr>
          <p:cNvSpPr txBox="1">
            <a:spLocks/>
          </p:cNvSpPr>
          <p:nvPr/>
        </p:nvSpPr>
        <p:spPr>
          <a:xfrm>
            <a:off x="1834661" y="1619491"/>
            <a:ext cx="9185764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Experienced of HR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rgbClr val="00B0F0"/>
                </a:solidFill>
                <a:latin typeface="+mn-ea"/>
              </a:rPr>
              <a:t>    </a:t>
            </a:r>
            <a:endParaRPr lang="en-US" altLang="ko-KR" sz="2000" b="1" dirty="0">
              <a:latin typeface="+mn-ea"/>
            </a:endParaRPr>
          </a:p>
          <a:p>
            <a:pPr marL="0" indent="0">
              <a:buNone/>
            </a:pP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9" name="텍스트 개체 틀 15">
            <a:extLst>
              <a:ext uri="{FF2B5EF4-FFF2-40B4-BE49-F238E27FC236}">
                <a16:creationId xmlns:a16="http://schemas.microsoft.com/office/drawing/2014/main" id="{EF7946FB-0A17-4699-8818-1D5B818F6F20}"/>
              </a:ext>
            </a:extLst>
          </p:cNvPr>
          <p:cNvSpPr txBox="1">
            <a:spLocks/>
          </p:cNvSpPr>
          <p:nvPr/>
        </p:nvSpPr>
        <p:spPr>
          <a:xfrm>
            <a:off x="2168036" y="3004670"/>
            <a:ext cx="9185764" cy="3240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Job is Related to IT 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BB839F66-654A-4134-BB33-3C5033B5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059" y="2610326"/>
            <a:ext cx="5626905" cy="17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5" y="234656"/>
            <a:ext cx="8712968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1. Interest – Academical(1/2)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2A154-9E20-44EC-80E1-505117C66B42}"/>
              </a:ext>
            </a:extLst>
          </p:cNvPr>
          <p:cNvSpPr txBox="1"/>
          <p:nvPr/>
        </p:nvSpPr>
        <p:spPr>
          <a:xfrm>
            <a:off x="605240" y="5032323"/>
            <a:ext cx="895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Authentic WEF(World Economic Forum), it reported opposite result.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B17F6-C84A-4FBC-8ECB-61AB749DEA76}"/>
              </a:ext>
            </a:extLst>
          </p:cNvPr>
          <p:cNvSpPr txBox="1"/>
          <p:nvPr/>
        </p:nvSpPr>
        <p:spPr>
          <a:xfrm>
            <a:off x="571498" y="847706"/>
            <a:ext cx="1055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1. Due to the technology, Job is reduced </a:t>
            </a:r>
            <a:r>
              <a:rPr lang="ko-KR" altLang="en-US" sz="16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Vs. Job is increased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 Same Org. but opposite result</a:t>
            </a:r>
            <a:r>
              <a:rPr lang="ko-KR" altLang="en-US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 </a:t>
            </a:r>
            <a:endParaRPr lang="en-US" altLang="ko-KR" sz="1600" b="1" dirty="0">
              <a:solidFill>
                <a:srgbClr val="00B0F0"/>
              </a:solidFill>
              <a:latin typeface="+mn-ea"/>
              <a:sym typeface="Wingdings" panose="05000000000000000000" pitchFamily="2" charset="2"/>
            </a:endParaRPr>
          </a:p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     Dose the technology impact on the Employment Security? </a:t>
            </a:r>
            <a:r>
              <a:rPr lang="ko-KR" altLang="en-US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 </a:t>
            </a:r>
            <a:endParaRPr lang="en-US" altLang="ko-KR" sz="1600" b="1" dirty="0">
              <a:solidFill>
                <a:srgbClr val="00B0F0"/>
              </a:solidFill>
              <a:latin typeface="+mn-ea"/>
            </a:endParaRPr>
          </a:p>
        </p:txBody>
      </p:sp>
      <p:graphicFrame>
        <p:nvGraphicFramePr>
          <p:cNvPr id="29" name="표 13">
            <a:extLst>
              <a:ext uri="{FF2B5EF4-FFF2-40B4-BE49-F238E27FC236}">
                <a16:creationId xmlns:a16="http://schemas.microsoft.com/office/drawing/2014/main" id="{5A73EAC6-DAE2-4584-9BEF-0B15DC155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66922"/>
              </p:ext>
            </p:extLst>
          </p:nvPr>
        </p:nvGraphicFramePr>
        <p:xfrm>
          <a:off x="603402" y="1464965"/>
          <a:ext cx="11068052" cy="331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026">
                  <a:extLst>
                    <a:ext uri="{9D8B030D-6E8A-4147-A177-3AD203B41FA5}">
                      <a16:colId xmlns:a16="http://schemas.microsoft.com/office/drawing/2014/main" val="3844487152"/>
                    </a:ext>
                  </a:extLst>
                </a:gridCol>
                <a:gridCol w="5534026">
                  <a:extLst>
                    <a:ext uri="{9D8B030D-6E8A-4147-A177-3AD203B41FA5}">
                      <a16:colId xmlns:a16="http://schemas.microsoft.com/office/drawing/2014/main" val="880314042"/>
                    </a:ext>
                  </a:extLst>
                </a:gridCol>
              </a:tblGrid>
              <a:tr h="330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Employment Security level is low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Employment Security level is not low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197"/>
                  </a:ext>
                </a:extLst>
              </a:tr>
              <a:tr h="16281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① </a:t>
                      </a:r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FUTURE OF EMPLOYMENT: HOW SUSCEPTIBLE ARE JOBS TO COMPUTERISATION (Carl </a:t>
                      </a:r>
                      <a:r>
                        <a:rPr lang="en-US" altLang="ko-KR" sz="1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Benedikt</a:t>
                      </a:r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Frey, Michael A. Osborne, 2013)</a:t>
                      </a:r>
                    </a:p>
                    <a:p>
                      <a:pPr fontAlgn="ctr"/>
                      <a:endParaRPr lang="en-US" altLang="ko-K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 직업에 대해 컴퓨터화 가능성을 예측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현재 미국내 직업 중 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직업이 컴퓨터화 가능성 고위험군으로 분류</a:t>
                      </a:r>
                      <a:b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또는 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안에 컴퓨터로 대체 가능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운송 및 물류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사무직 및 관리직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생산직이 고위험군에 속함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임금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학력 높고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창의성과 사회적 지능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(Social intelligence)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요구하는 직업일수록 컴퓨터 대체 가능성 적음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</a:t>
                      </a:r>
                      <a:r>
                        <a:rPr lang="ko-KR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① 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The Future of Jobs Report 2018(Centre for the New Economy and</a:t>
                      </a:r>
                    </a:p>
                    <a:p>
                      <a:pPr algn="l" fontAlgn="ctr"/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Society).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WEF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Insight Report,2018)</a:t>
                      </a:r>
                    </a:p>
                    <a:p>
                      <a:pPr latinLnBrk="1"/>
                      <a:endParaRPr lang="en-US" altLang="ko-KR" sz="12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향후 ’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22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년까지 기술 발전으로 세계에서 창출될 일자리는 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억 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3,300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만 개에 달할 것으로 추산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반면 로봇에 의해 대체될 일자리는 그 절반 수준인 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7500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만 개로 예상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</a:t>
                      </a:r>
                      <a:r>
                        <a:rPr lang="ko-KR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</a:t>
                      </a:r>
                      <a:endParaRPr lang="ko-KR" altLang="en-US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26560"/>
                  </a:ext>
                </a:extLst>
              </a:tr>
              <a:tr h="1310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ea typeface="휴먼모음T" panose="02030504000101010101" pitchFamily="18" charset="-127"/>
                        </a:rPr>
                        <a:t>②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자동화 기술의 발전이 지역노동시장 중간일자리 감소에 미치는 영향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잠재성장모형의 적용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(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김민영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조민지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임업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ko-KR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자동화 기술의 발전이 국가 전체적인 일자리 구조에 영향을 미칠 뿐만 아니라 지역노동시장 내 일자리 구조에도 차별적인 영향을 미침</a:t>
                      </a:r>
                      <a:r>
                        <a:rPr lang="en-US" altLang="ko-K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 fontAlgn="ctr"/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</a:t>
                      </a:r>
                      <a:r>
                        <a:rPr lang="ko-KR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(-)</a:t>
                      </a:r>
                      <a:endParaRPr lang="ko-KR" altLang="en-US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②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기술혁신이 중장기 인력수요에 미치는 효과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이시균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박진희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정재현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김수현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이혜연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2018)</a:t>
                      </a:r>
                      <a:endParaRPr lang="en-US" altLang="ko-K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altLang="ko-KR" sz="1200" dirty="0">
                        <a:solidFill>
                          <a:schemeClr val="dk1"/>
                        </a:solidFill>
                      </a:endParaRPr>
                    </a:p>
                    <a:p>
                      <a:pPr fontAlgn="ctr"/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 산업혁명이 제대로 수행되면 고용이 증가함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산업별 고용규모도 다소 차이를 보이겠지만 대부분의 산업에서 일자리 증가가 가능할 것으로 진단함</a:t>
                      </a:r>
                      <a:r>
                        <a:rPr lang="en-US" altLang="ko-K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ctr"/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</a:t>
                      </a:r>
                      <a:r>
                        <a:rPr lang="ko-KR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</a:t>
                      </a:r>
                      <a:endParaRPr lang="ko-KR" altLang="en-US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9003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5236536-FED8-4229-87C5-61DBF27D6FC7}"/>
              </a:ext>
            </a:extLst>
          </p:cNvPr>
          <p:cNvSpPr txBox="1"/>
          <p:nvPr/>
        </p:nvSpPr>
        <p:spPr>
          <a:xfrm>
            <a:off x="603402" y="5649638"/>
            <a:ext cx="10750398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è"/>
            </a:pPr>
            <a:r>
              <a:rPr lang="en-US" altLang="ko-KR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Need to study for Determinants of Labor demand(Hicks-Marshall's Low)</a:t>
            </a:r>
          </a:p>
        </p:txBody>
      </p:sp>
    </p:spTree>
    <p:extLst>
      <p:ext uri="{BB962C8B-B14F-4D97-AF65-F5344CB8AC3E}">
        <p14:creationId xmlns:p14="http://schemas.microsoft.com/office/powerpoint/2010/main" val="7454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5" y="234656"/>
            <a:ext cx="8712968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1. Interest – Academical(2/2)</a:t>
            </a: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A799E-27B3-4BDE-ABBE-712148AB6BFF}"/>
              </a:ext>
            </a:extLst>
          </p:cNvPr>
          <p:cNvSpPr txBox="1"/>
          <p:nvPr/>
        </p:nvSpPr>
        <p:spPr>
          <a:xfrm>
            <a:off x="542925" y="4349741"/>
            <a:ext cx="1075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3. Factors that increase employment insecurity are globalization and technological innovation</a:t>
            </a:r>
          </a:p>
          <a:p>
            <a:pPr marL="0" lvl="1"/>
            <a:r>
              <a:rPr lang="en-US" altLang="ko-KR" sz="20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  <a:sym typeface="Wingdings" panose="05000000000000000000" pitchFamily="2" charset="2"/>
              </a:rPr>
              <a:t>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  <a:sym typeface="Wingdings" panose="05000000000000000000" pitchFamily="2" charset="2"/>
              </a:rPr>
              <a:t>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There is no empirical analysis of productivity, consumption, and technological innovation.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2C98C-1D04-4844-9AA1-BF3E4240C53E}"/>
              </a:ext>
            </a:extLst>
          </p:cNvPr>
          <p:cNvSpPr txBox="1"/>
          <p:nvPr/>
        </p:nvSpPr>
        <p:spPr>
          <a:xfrm>
            <a:off x="542925" y="892902"/>
            <a:ext cx="1130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2. Employment Security level is low Vs. isn’t low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 opposite result</a:t>
            </a:r>
            <a:r>
              <a:rPr lang="ko-KR" altLang="en-US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 </a:t>
            </a:r>
            <a:endParaRPr lang="en-US" altLang="ko-KR" sz="1600" b="1" dirty="0">
              <a:solidFill>
                <a:srgbClr val="00B0F0"/>
              </a:solidFill>
              <a:latin typeface="+mn-ea"/>
              <a:sym typeface="Wingdings" panose="05000000000000000000" pitchFamily="2" charset="2"/>
            </a:endParaRPr>
          </a:p>
          <a:p>
            <a:pPr marL="0" lvl="1"/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n-ea"/>
                <a:ea typeface="휴먼모음T" pitchFamily="18" charset="-127"/>
                <a:cs typeface="Narkisim" pitchFamily="34" charset="-79"/>
                <a:sym typeface="Wingdings" panose="05000000000000000000" pitchFamily="2" charset="2"/>
              </a:rPr>
              <a:t>    </a:t>
            </a:r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  <a:sym typeface="Wingdings" panose="05000000000000000000" pitchFamily="2" charset="2"/>
              </a:rPr>
              <a:t>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  <a:sym typeface="Wingdings" panose="05000000000000000000" pitchFamily="2" charset="2"/>
              </a:rPr>
              <a:t>Need to study for Determinants of Emp. Security</a:t>
            </a:r>
            <a:endParaRPr lang="en-US" altLang="ko-KR" sz="1600" b="1" dirty="0">
              <a:solidFill>
                <a:srgbClr val="00B0F0"/>
              </a:solidFill>
              <a:latin typeface="+mn-ea"/>
            </a:endParaRPr>
          </a:p>
        </p:txBody>
      </p:sp>
      <p:graphicFrame>
        <p:nvGraphicFramePr>
          <p:cNvPr id="11" name="표 13">
            <a:extLst>
              <a:ext uri="{FF2B5EF4-FFF2-40B4-BE49-F238E27FC236}">
                <a16:creationId xmlns:a16="http://schemas.microsoft.com/office/drawing/2014/main" id="{C70A4409-3053-4321-8F90-A5D01C915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53668"/>
              </p:ext>
            </p:extLst>
          </p:nvPr>
        </p:nvGraphicFramePr>
        <p:xfrm>
          <a:off x="600072" y="1605336"/>
          <a:ext cx="11068052" cy="237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026">
                  <a:extLst>
                    <a:ext uri="{9D8B030D-6E8A-4147-A177-3AD203B41FA5}">
                      <a16:colId xmlns:a16="http://schemas.microsoft.com/office/drawing/2014/main" val="3844487152"/>
                    </a:ext>
                  </a:extLst>
                </a:gridCol>
                <a:gridCol w="5534026">
                  <a:extLst>
                    <a:ext uri="{9D8B030D-6E8A-4147-A177-3AD203B41FA5}">
                      <a16:colId xmlns:a16="http://schemas.microsoft.com/office/drawing/2014/main" val="880314042"/>
                    </a:ext>
                  </a:extLst>
                </a:gridCol>
              </a:tblGrid>
              <a:tr h="3587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Employment Security level is low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Employment Security level is not low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197"/>
                  </a:ext>
                </a:extLst>
              </a:tr>
              <a:tr h="1210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① 고용유지율을 통한 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우리나라 고용안정성 수준은 낮고 노동력 집단별로 고용안정성 수준의 격차가 있는 것으로 판단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.(</a:t>
                      </a:r>
                      <a:r>
                        <a:rPr lang="ko-KR" altLang="en-US" sz="12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이시균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이주현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2008)</a:t>
                      </a:r>
                      <a:endParaRPr lang="en-US" altLang="ko-KR" sz="1200" dirty="0">
                        <a:ea typeface="휴먼모음T" panose="02030504000101010101" pitchFamily="18" charset="-12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② 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3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년 직장유지율을 통해 국제비교 결과 미국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영국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독일에 비해 직업안정성이 낮다고 평가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200" dirty="0" err="1">
                          <a:ea typeface="휴먼모음T" panose="02030504000101010101" pitchFamily="18" charset="-127"/>
                        </a:rPr>
                        <a:t>정이환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2014)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③ 이런 현상이 모든 계층에서 발생하기 보다 이중 노동시장 구조에 의한 양극화 현상이라고 평가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금재호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ea typeface="휴먼모음T" panose="02030504000101010101" pitchFamily="18" charset="-127"/>
                        </a:rPr>
                        <a:t>조준모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2005)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security(-)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① 우리나라 고용안정성은 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2003</a:t>
                      </a:r>
                      <a:r>
                        <a:rPr lang="ko-KR" altLang="en-US" sz="12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년이후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많이 증가했고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향후 고령화로 인한 직업안정성은 좀 더 증가할 것으로 예상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.(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경제활동인구조사 사용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연령 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20~54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로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제한함</a:t>
                      </a:r>
                      <a:r>
                        <a:rPr lang="en-US" altLang="ko-KR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2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김기덕</a:t>
                      </a:r>
                      <a:r>
                        <a:rPr lang="en-US" altLang="ko-KR" sz="1200" dirty="0"/>
                        <a:t>,</a:t>
                      </a:r>
                      <a:r>
                        <a:rPr lang="ko-KR" altLang="en-US" sz="1200" dirty="0" err="1"/>
                        <a:t>오수봉</a:t>
                      </a:r>
                      <a:r>
                        <a:rPr lang="en-US" altLang="ko-KR" sz="1200" dirty="0"/>
                        <a:t>, 2019)</a:t>
                      </a:r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② 국가간 비교를 통해 모든 국가에서 고용안정성이 약화되고 장기고용 관행이 무너지고 있다는데 부정적인 분석 결과 제시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(OECD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보고서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1997),(Auer</a:t>
                      </a:r>
                      <a:r>
                        <a:rPr lang="ko-KR" altLang="en-US" sz="1200" dirty="0"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&amp; </a:t>
                      </a:r>
                      <a:r>
                        <a:rPr lang="en-US" altLang="ko-KR" sz="1200" dirty="0" err="1">
                          <a:ea typeface="휴먼모음T" panose="02030504000101010101" pitchFamily="18" charset="-127"/>
                        </a:rPr>
                        <a:t>Cazes</a:t>
                      </a:r>
                      <a:r>
                        <a:rPr lang="en-US" altLang="ko-KR" sz="1200" dirty="0">
                          <a:ea typeface="휴먼모음T" panose="02030504000101010101" pitchFamily="18" charset="-127"/>
                        </a:rPr>
                        <a:t>, 2000)</a:t>
                      </a:r>
                      <a:endParaRPr lang="en-US" altLang="ko-KR" sz="1200" dirty="0"/>
                    </a:p>
                    <a:p>
                      <a:pPr latinLnBrk="1"/>
                      <a:endParaRPr lang="en-US" altLang="ko-KR" sz="12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Employment security(+)</a:t>
                      </a:r>
                    </a:p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2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38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2. Definition - by ILO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(Job Security &amp; Employment Security)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2C98C-1D04-4844-9AA1-BF3E4240C53E}"/>
              </a:ext>
            </a:extLst>
          </p:cNvPr>
          <p:cNvSpPr txBox="1"/>
          <p:nvPr/>
        </p:nvSpPr>
        <p:spPr>
          <a:xfrm>
            <a:off x="542925" y="892902"/>
            <a:ext cx="113073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Job security </a:t>
            </a:r>
            <a:r>
              <a:rPr lang="en-US" altLang="ko-KR" b="1" dirty="0">
                <a:latin typeface="+mn-ea"/>
              </a:rPr>
              <a:t>is the possession of a niche in work, allowing some control over the content of a job, what the worker actually does and the opportunity he or she has of building a career. Another way of presenting job security is to refer to property rights in a persons work</a:t>
            </a:r>
            <a:r>
              <a:rPr lang="en-US" altLang="ko-KR" b="1" dirty="0">
                <a:solidFill>
                  <a:srgbClr val="00B0F0"/>
                </a:solidFill>
                <a:latin typeface="+mn-ea"/>
              </a:rPr>
              <a:t>. </a:t>
            </a:r>
            <a:endParaRPr lang="en-US" altLang="ko-KR" sz="1600" b="1" dirty="0">
              <a:solidFill>
                <a:srgbClr val="00B0F0"/>
              </a:solidFill>
              <a:latin typeface="+mn-ea"/>
            </a:endParaRPr>
          </a:p>
          <a:p>
            <a:pPr marL="0" lvl="1"/>
            <a:endParaRPr lang="en-US" altLang="ko-KR" sz="1600" b="1" dirty="0">
              <a:latin typeface="+mn-ea"/>
            </a:endParaRPr>
          </a:p>
          <a:p>
            <a:pPr marL="0" lvl="1"/>
            <a:endParaRPr lang="en-US" altLang="ko-KR" sz="1600" b="1" dirty="0">
              <a:latin typeface="+mn-ea"/>
            </a:endParaRPr>
          </a:p>
          <a:p>
            <a:pPr marL="0" lvl="1"/>
            <a:r>
              <a:rPr lang="en-US" altLang="ko-KR" b="1" dirty="0">
                <a:latin typeface="+mn-ea"/>
              </a:rPr>
              <a:t>In other words, whereas </a:t>
            </a:r>
          </a:p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employment security </a:t>
            </a:r>
            <a:r>
              <a:rPr lang="en-US" altLang="ko-KR" sz="1600" b="1" dirty="0">
                <a:latin typeface="+mn-ea"/>
              </a:rPr>
              <a:t>refers to the 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sense of attachment to a current enterprise or establishment,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 </a:t>
            </a:r>
          </a:p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job security </a:t>
            </a:r>
            <a:r>
              <a:rPr lang="en-US" altLang="ko-KR" sz="1600" b="1" dirty="0">
                <a:solidFill>
                  <a:srgbClr val="00B0F0"/>
                </a:solidFill>
                <a:latin typeface="+mn-ea"/>
              </a:rPr>
              <a:t>refers to the 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sense of attachment to a particular job or range of tasks.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AB1F-C257-41CB-9506-8B52A4228C8F}"/>
              </a:ext>
            </a:extLst>
          </p:cNvPr>
          <p:cNvSpPr txBox="1"/>
          <p:nvPr/>
        </p:nvSpPr>
        <p:spPr>
          <a:xfrm>
            <a:off x="763467" y="6079351"/>
            <a:ext cx="11055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</a:rPr>
              <a:t>Source :</a:t>
            </a:r>
            <a:r>
              <a:rPr lang="en-US" altLang="ko-KR" sz="1200" dirty="0">
                <a:solidFill>
                  <a:srgbClr val="0070C0"/>
                </a:solidFill>
              </a:rPr>
              <a:t> </a:t>
            </a:r>
            <a:r>
              <a:rPr lang="ko-KR" altLang="en-US" sz="1200" dirty="0">
                <a:solidFill>
                  <a:srgbClr val="0070C0"/>
                </a:solidFill>
              </a:rPr>
              <a:t>https://www.ilo.org/global/standards/subjects-covered-by-international-labour-standards/employment-security/lang--en/index.htm</a:t>
            </a:r>
          </a:p>
        </p:txBody>
      </p:sp>
    </p:spTree>
    <p:extLst>
      <p:ext uri="{BB962C8B-B14F-4D97-AF65-F5344CB8AC3E}">
        <p14:creationId xmlns:p14="http://schemas.microsoft.com/office/powerpoint/2010/main" val="74160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2. Definition – </a:t>
            </a:r>
            <a:r>
              <a:rPr lang="en-US" altLang="ko-KR" sz="2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this Study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(Job Security &amp; Employment Security)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2C98C-1D04-4844-9AA1-BF3E4240C53E}"/>
              </a:ext>
            </a:extLst>
          </p:cNvPr>
          <p:cNvSpPr txBox="1"/>
          <p:nvPr/>
        </p:nvSpPr>
        <p:spPr>
          <a:xfrm>
            <a:off x="542925" y="892902"/>
            <a:ext cx="113073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Job security</a:t>
            </a:r>
          </a:p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 </a:t>
            </a:r>
            <a:endParaRPr lang="en-US" altLang="ko-KR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job security in a broad meaning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dirty="0">
                <a:effectLst/>
                <a:latin typeface="Roboto" panose="02000000000000000000" pitchFamily="2" charset="0"/>
              </a:rPr>
              <a:t>Job security is a </a:t>
            </a:r>
            <a:r>
              <a:rPr lang="en-US" altLang="ko-KR" sz="1800" dirty="0">
                <a:effectLst/>
                <a:latin typeface="Roboto" panose="02000000000000000000" pitchFamily="2" charset="0"/>
              </a:rPr>
              <a:t>sense</a:t>
            </a:r>
            <a:r>
              <a:rPr lang="en-US" altLang="ko-KR" dirty="0">
                <a:effectLst/>
                <a:latin typeface="Roboto" panose="02000000000000000000" pitchFamily="2" charset="0"/>
              </a:rPr>
              <a:t> of preoccupation with a particular job or scope of work.</a:t>
            </a:r>
            <a:endParaRPr lang="en-US" altLang="ko-KR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dirty="0">
                <a:effectLst/>
                <a:latin typeface="Roboto" panose="02000000000000000000" pitchFamily="2" charset="0"/>
              </a:rPr>
              <a:t>A concept that provides workers with </a:t>
            </a:r>
            <a:r>
              <a:rPr lang="en-US" altLang="ko-KR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 ability to stably improve their working </a:t>
            </a:r>
            <a:r>
              <a:rPr lang="en-US" altLang="ko-KR" dirty="0">
                <a:effectLst/>
                <a:latin typeface="Roboto" panose="02000000000000000000" pitchFamily="2" charset="0"/>
              </a:rPr>
              <a:t>conditions throughout their lifetime and to find a new job easily if they lose their job.</a:t>
            </a:r>
            <a:endParaRPr lang="en-US" altLang="ko-KR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Job security is a concept that includes employment security</a:t>
            </a:r>
          </a:p>
          <a:p>
            <a:pPr marL="0" lvl="1"/>
            <a:endParaRPr lang="en-US" altLang="ko-KR" b="1" dirty="0">
              <a:latin typeface="+mn-ea"/>
            </a:endParaRPr>
          </a:p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employment security</a:t>
            </a:r>
          </a:p>
          <a:p>
            <a:pPr marL="0" lvl="1"/>
            <a:endParaRPr lang="en-US" altLang="ko-KR" sz="2400" b="1" dirty="0">
              <a:solidFill>
                <a:srgbClr val="00B0F0"/>
              </a:solidFill>
              <a:latin typeface="+mn-e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effectLst/>
                <a:latin typeface="Roboto" panose="02000000000000000000" pitchFamily="2" charset="0"/>
              </a:rPr>
              <a:t>job security in </a:t>
            </a:r>
            <a:r>
              <a:rPr lang="en-US" altLang="ko-KR" sz="1600" dirty="0">
                <a:latin typeface="Roboto" panose="02000000000000000000" pitchFamily="2" charset="0"/>
              </a:rPr>
              <a:t>narrow</a:t>
            </a:r>
            <a:r>
              <a:rPr lang="ko-KR" altLang="en-US" sz="1600" dirty="0">
                <a:latin typeface="Roboto" panose="02000000000000000000" pitchFamily="2" charset="0"/>
              </a:rPr>
              <a:t> </a:t>
            </a:r>
            <a:r>
              <a:rPr lang="en-US" altLang="ko-KR" sz="1600" dirty="0">
                <a:latin typeface="Roboto" panose="02000000000000000000" pitchFamily="2" charset="0"/>
              </a:rPr>
              <a:t>meaning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effectLst/>
                <a:latin typeface="Roboto" panose="02000000000000000000" pitchFamily="2" charset="0"/>
              </a:rPr>
              <a:t>Employment security is </a:t>
            </a:r>
            <a:r>
              <a:rPr lang="en-US" altLang="ko-KR" sz="16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 sense of obsession with the current company or facility</a:t>
            </a:r>
            <a:r>
              <a:rPr lang="en-US" altLang="ko-KR" sz="1600" dirty="0">
                <a:effectLst/>
                <a:latin typeface="Roboto" panose="02000000000000000000" pitchFamily="2" charset="0"/>
              </a:rPr>
              <a:t>.</a:t>
            </a:r>
            <a:endParaRPr lang="en-US" altLang="ko-KR" sz="1600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effectLst/>
                <a:latin typeface="Roboto" panose="02000000000000000000" pitchFamily="2" charset="0"/>
              </a:rPr>
              <a:t>The concept of </a:t>
            </a:r>
            <a:r>
              <a:rPr lang="en-US" altLang="ko-KR" sz="16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keeping your current job stable</a:t>
            </a:r>
          </a:p>
          <a:p>
            <a:pPr marL="0" lvl="1"/>
            <a:endParaRPr lang="en-US" altLang="ko-KR" sz="16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397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6D35E6D-4889-4B84-86E8-0BE62988D633}"/>
              </a:ext>
            </a:extLst>
          </p:cNvPr>
          <p:cNvCxnSpPr/>
          <p:nvPr/>
        </p:nvCxnSpPr>
        <p:spPr>
          <a:xfrm>
            <a:off x="542925" y="733425"/>
            <a:ext cx="11096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19FF68D4-634F-4766-AAB6-362B66B0F2F7}"/>
              </a:ext>
            </a:extLst>
          </p:cNvPr>
          <p:cNvSpPr txBox="1">
            <a:spLocks/>
          </p:cNvSpPr>
          <p:nvPr/>
        </p:nvSpPr>
        <p:spPr>
          <a:xfrm>
            <a:off x="542924" y="234656"/>
            <a:ext cx="9179915" cy="43204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2. Definition – Measure Method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 (Employment Security)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26" name="슬라이드 번호 개체 틀 3">
            <a:extLst>
              <a:ext uri="{FF2B5EF4-FFF2-40B4-BE49-F238E27FC236}">
                <a16:creationId xmlns:a16="http://schemas.microsoft.com/office/drawing/2014/main" id="{643FCCD6-4DC9-473D-A4FE-D00EEECA60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B3BB-D802-4803-80D1-10F4156DB52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2C98C-1D04-4844-9AA1-BF3E4240C53E}"/>
              </a:ext>
            </a:extLst>
          </p:cNvPr>
          <p:cNvSpPr txBox="1"/>
          <p:nvPr/>
        </p:nvSpPr>
        <p:spPr>
          <a:xfrm>
            <a:off x="542925" y="892902"/>
            <a:ext cx="113073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OECD’s Measure Method </a:t>
            </a:r>
          </a:p>
          <a:p>
            <a:pPr marL="0" lvl="1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ko-KR" dirty="0">
                <a:latin typeface="T2"/>
              </a:rPr>
              <a:t>OECD(1997), Is job insecurity on the increase in OECD countries?, OECD Employment outlook.</a:t>
            </a:r>
            <a:endParaRPr lang="ko-KR" altLang="en-US" dirty="0">
              <a:latin typeface="T2"/>
            </a:endParaRPr>
          </a:p>
          <a:p>
            <a:pPr marL="0" lvl="1"/>
            <a:r>
              <a:rPr lang="en-US" altLang="ko-KR" sz="1600" b="1" spc="-30" dirty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  <a:cs typeface="Narkisim" pitchFamily="34" charset="-79"/>
              </a:rPr>
              <a:t>   </a:t>
            </a:r>
          </a:p>
          <a:p>
            <a:pPr algn="just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- employment tenure: </a:t>
            </a:r>
            <a:r>
              <a:rPr lang="en-US" altLang="ko-KR" dirty="0">
                <a:effectLst/>
                <a:latin typeface="Roboto" panose="02000000000000000000" pitchFamily="2" charset="0"/>
              </a:rPr>
              <a:t>Average length of service a worker has worked with the same employer</a:t>
            </a:r>
          </a:p>
          <a:p>
            <a:pPr marL="285750" indent="-285750" algn="just">
              <a:buFontTx/>
              <a:buChar char="-"/>
            </a:pPr>
            <a:endParaRPr lang="en-US" altLang="ko-KR" dirty="0">
              <a:latin typeface="T2"/>
            </a:endParaRPr>
          </a:p>
          <a:p>
            <a:pPr algn="just"/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- retention rates: </a:t>
            </a:r>
            <a:r>
              <a:rPr lang="en-US" altLang="ko-KR" dirty="0">
                <a:effectLst/>
                <a:latin typeface="Roboto" panose="02000000000000000000" pitchFamily="2" charset="0"/>
              </a:rPr>
              <a:t>the proportion of workers with whom an individual is still working with his or her current employer after n years</a:t>
            </a:r>
            <a:endParaRPr lang="en-US" altLang="ko-KR" dirty="0">
              <a:latin typeface="T2"/>
            </a:endParaRPr>
          </a:p>
          <a:p>
            <a:pPr marL="0" lvl="1"/>
            <a:endParaRPr lang="en-US" altLang="ko-KR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D3278-16EE-4ECD-8870-CA482E8DEE58}"/>
              </a:ext>
            </a:extLst>
          </p:cNvPr>
          <p:cNvSpPr txBox="1"/>
          <p:nvPr/>
        </p:nvSpPr>
        <p:spPr>
          <a:xfrm>
            <a:off x="542924" y="4115027"/>
            <a:ext cx="10750398" cy="169277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effectLst/>
                <a:latin typeface="Roboto" panose="02000000000000000000" pitchFamily="2" charset="0"/>
              </a:rPr>
              <a:t>In this paper, </a:t>
            </a:r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employment security </a:t>
            </a:r>
            <a:r>
              <a:rPr lang="en-US" altLang="ko-KR" sz="2000" dirty="0">
                <a:effectLst/>
                <a:latin typeface="Roboto" panose="02000000000000000000" pitchFamily="2" charset="0"/>
              </a:rPr>
              <a:t>is defined as the employment </a:t>
            </a:r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retention rate</a:t>
            </a:r>
            <a:r>
              <a:rPr lang="en-US" altLang="ko-KR" sz="2000" dirty="0">
                <a:effectLst/>
                <a:latin typeface="Roboto" panose="02000000000000000000" pitchFamily="2" charset="0"/>
              </a:rPr>
              <a:t>.</a:t>
            </a:r>
            <a:endParaRPr lang="en-US" altLang="ko-KR" sz="2000" dirty="0">
              <a:solidFill>
                <a:srgbClr val="185ABC"/>
              </a:solidFill>
              <a:effectLst/>
              <a:latin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effectLst/>
                <a:latin typeface="Roboto" panose="02000000000000000000" pitchFamily="2" charset="0"/>
              </a:rPr>
              <a:t>: Proportion of workers with whom an individual still works with his or her current employer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latin typeface="Roboto" panose="02000000000000000000" pitchFamily="2" charset="0"/>
              </a:rPr>
              <a:t> </a:t>
            </a:r>
            <a:r>
              <a:rPr lang="en-US" altLang="ko-KR" sz="2000" dirty="0">
                <a:effectLst/>
                <a:latin typeface="Roboto" panose="02000000000000000000" pitchFamily="2" charset="0"/>
              </a:rPr>
              <a:t> </a:t>
            </a:r>
            <a:r>
              <a:rPr lang="en-US" altLang="ko-KR" sz="2400" b="1" dirty="0">
                <a:solidFill>
                  <a:srgbClr val="00B0F0"/>
                </a:solidFill>
                <a:latin typeface="+mn-ea"/>
              </a:rPr>
              <a:t>after n years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Easy to measure, the concept of employment security is well explained</a:t>
            </a:r>
            <a:r>
              <a:rPr lang="en-US" altLang="ko-KR" sz="200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>
                <a:solidFill>
                  <a:srgbClr val="00B0F0"/>
                </a:solidFill>
                <a:latin typeface="Overpas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2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5988</Words>
  <Application>Microsoft Office PowerPoint</Application>
  <PresentationFormat>와이드스크린</PresentationFormat>
  <Paragraphs>1184</Paragraphs>
  <Slides>29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Overpass</vt:lpstr>
      <vt:lpstr>T2</vt:lpstr>
      <vt:lpstr>맑은 고딕</vt:lpstr>
      <vt:lpstr>휴먼모음T</vt:lpstr>
      <vt:lpstr>Arial</vt:lpstr>
      <vt:lpstr>Cambria Math</vt:lpstr>
      <vt:lpstr>Courier New</vt:lpstr>
      <vt:lpstr>Roboto</vt:lpstr>
      <vt:lpstr>Wingdings</vt:lpstr>
      <vt:lpstr>Office 테마</vt:lpstr>
      <vt:lpstr>PowerPoint 프레젠테이션</vt:lpstr>
      <vt:lpstr>PowerPoint 프레젠테이션</vt:lpstr>
      <vt:lpstr>Table of Contents</vt:lpstr>
      <vt:lpstr>1. Interest - Personal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[References]</vt:lpstr>
      <vt:lpstr>[References]</vt:lpstr>
      <vt:lpstr>[References]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Eunice Kim</dc:creator>
  <cp:lastModifiedBy>Eunice Kim</cp:lastModifiedBy>
  <cp:revision>63</cp:revision>
  <dcterms:created xsi:type="dcterms:W3CDTF">2020-12-24T03:53:39Z</dcterms:created>
  <dcterms:modified xsi:type="dcterms:W3CDTF">2021-12-04T04:27:13Z</dcterms:modified>
</cp:coreProperties>
</file>