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sldIdLst>
    <p:sldId id="288" r:id="rId3"/>
    <p:sldId id="263" r:id="rId4"/>
    <p:sldId id="278" r:id="rId5"/>
    <p:sldId id="268" r:id="rId6"/>
    <p:sldId id="269" r:id="rId7"/>
    <p:sldId id="289" r:id="rId8"/>
    <p:sldId id="281" r:id="rId9"/>
    <p:sldId id="272" r:id="rId10"/>
    <p:sldId id="290" r:id="rId11"/>
    <p:sldId id="276" r:id="rId12"/>
    <p:sldId id="277" r:id="rId13"/>
    <p:sldId id="261" r:id="rId14"/>
    <p:sldId id="291" r:id="rId15"/>
    <p:sldId id="266" r:id="rId16"/>
    <p:sldId id="280" r:id="rId17"/>
    <p:sldId id="282" r:id="rId18"/>
    <p:sldId id="285" r:id="rId19"/>
    <p:sldId id="286" r:id="rId20"/>
    <p:sldId id="287"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4"/>
    <p:restoredTop sz="94453"/>
  </p:normalViewPr>
  <p:slideViewPr>
    <p:cSldViewPr snapToObjects="1">
      <p:cViewPr varScale="1">
        <p:scale>
          <a:sx n="64" d="100"/>
          <a:sy n="64" d="100"/>
        </p:scale>
        <p:origin x="97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2CD04-04A0-804F-80F2-444EDD7E9537}"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D71E-D5E4-8C48-8DC7-82AB6B4CCF8B}" type="slidenum">
              <a:rPr lang="en-US" smtClean="0"/>
              <a:t>‹#›</a:t>
            </a:fld>
            <a:endParaRPr lang="en-US"/>
          </a:p>
        </p:txBody>
      </p:sp>
    </p:spTree>
    <p:extLst>
      <p:ext uri="{BB962C8B-B14F-4D97-AF65-F5344CB8AC3E}">
        <p14:creationId xmlns:p14="http://schemas.microsoft.com/office/powerpoint/2010/main" val="78071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D71E-D5E4-8C48-8DC7-82AB6B4CCF8B}" type="slidenum">
              <a:rPr lang="en-US" smtClean="0"/>
              <a:t>16</a:t>
            </a:fld>
            <a:endParaRPr lang="en-US"/>
          </a:p>
        </p:txBody>
      </p:sp>
    </p:spTree>
    <p:extLst>
      <p:ext uri="{BB962C8B-B14F-4D97-AF65-F5344CB8AC3E}">
        <p14:creationId xmlns:p14="http://schemas.microsoft.com/office/powerpoint/2010/main" val="382760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D71E-D5E4-8C48-8DC7-82AB6B4CCF8B}" type="slidenum">
              <a:rPr lang="en-US" smtClean="0"/>
              <a:t>18</a:t>
            </a:fld>
            <a:endParaRPr lang="en-US"/>
          </a:p>
        </p:txBody>
      </p:sp>
    </p:spTree>
    <p:extLst>
      <p:ext uri="{BB962C8B-B14F-4D97-AF65-F5344CB8AC3E}">
        <p14:creationId xmlns:p14="http://schemas.microsoft.com/office/powerpoint/2010/main" val="43965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D71E-D5E4-8C48-8DC7-82AB6B4CCF8B}" type="slidenum">
              <a:rPr lang="en-US" smtClean="0"/>
              <a:t>19</a:t>
            </a:fld>
            <a:endParaRPr lang="en-US"/>
          </a:p>
        </p:txBody>
      </p:sp>
    </p:spTree>
    <p:extLst>
      <p:ext uri="{BB962C8B-B14F-4D97-AF65-F5344CB8AC3E}">
        <p14:creationId xmlns:p14="http://schemas.microsoft.com/office/powerpoint/2010/main" val="101866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22363"/>
            <a:ext cx="11125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533400" y="3602038"/>
            <a:ext cx="11125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9462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38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649686"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400" y="1600200"/>
            <a:ext cx="5638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32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18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20763"/>
            <a:ext cx="10287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3500438"/>
            <a:ext cx="10287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7609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609600"/>
            <a:ext cx="11582400" cy="7620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04801" y="1600200"/>
            <a:ext cx="11582399"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0520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65705"/>
            <a:ext cx="10515600" cy="2695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399490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575233" y="4485743"/>
            <a:ext cx="10856001" cy="1141851"/>
          </a:xfrm>
          <a:noFill/>
        </p:spPr>
        <p:txBody>
          <a:bodyPr>
            <a:normAutofit/>
          </a:bodyPr>
          <a:lstStyle/>
          <a:p>
            <a:pPr algn="l" defTabSz="625475"/>
            <a:r>
              <a:rPr lang="en-US" sz="2000" b="1" dirty="0">
                <a:solidFill>
                  <a:srgbClr val="080808"/>
                </a:solidFill>
                <a:latin typeface="Bahnschrift" panose="020B0502040204020203" pitchFamily="34" charset="0"/>
              </a:rPr>
              <a:t>	Vickie </a:t>
            </a:r>
            <a:r>
              <a:rPr lang="en-US" sz="2000" b="1" dirty="0" err="1">
                <a:solidFill>
                  <a:srgbClr val="080808"/>
                </a:solidFill>
                <a:latin typeface="Bahnschrift" panose="020B0502040204020203" pitchFamily="34" charset="0"/>
              </a:rPr>
              <a:t>Bajtelsmit</a:t>
            </a:r>
            <a:r>
              <a:rPr lang="en-US" sz="2000" b="1" dirty="0">
                <a:solidFill>
                  <a:srgbClr val="080808"/>
                </a:solidFill>
                <a:latin typeface="Bahnschrift" panose="020B0502040204020203" pitchFamily="34" charset="0"/>
              </a:rPr>
              <a:t>	                     Lisa Posey			     Sharon Tennyson</a:t>
            </a:r>
          </a:p>
          <a:p>
            <a:pPr algn="l"/>
            <a:r>
              <a:rPr lang="en-US" sz="2000" dirty="0">
                <a:solidFill>
                  <a:srgbClr val="080808"/>
                </a:solidFill>
                <a:latin typeface="Bahnschrift" panose="020B0502040204020203" pitchFamily="34" charset="0"/>
              </a:rPr>
              <a:t>   </a:t>
            </a:r>
            <a:r>
              <a:rPr lang="en-US" sz="1800" dirty="0">
                <a:solidFill>
                  <a:srgbClr val="080808"/>
                </a:solidFill>
                <a:latin typeface="Bahnschrift" panose="020B0502040204020203" pitchFamily="34" charset="0"/>
              </a:rPr>
              <a:t>Colorado State University	Pennsylvania State University	          Cornell University</a:t>
            </a:r>
          </a:p>
        </p:txBody>
      </p:sp>
      <p:sp>
        <p:nvSpPr>
          <p:cNvPr id="2" name="Title 1"/>
          <p:cNvSpPr>
            <a:spLocks noGrp="1"/>
          </p:cNvSpPr>
          <p:nvPr>
            <p:ph type="ctrTitle"/>
          </p:nvPr>
        </p:nvSpPr>
        <p:spPr>
          <a:xfrm>
            <a:off x="3204642" y="2353641"/>
            <a:ext cx="5782716" cy="2150719"/>
          </a:xfrm>
          <a:noFill/>
        </p:spPr>
        <p:txBody>
          <a:bodyPr anchor="ctr">
            <a:normAutofit/>
          </a:bodyPr>
          <a:lstStyle/>
          <a:p>
            <a:r>
              <a:rPr lang="en-US" sz="3600" b="1" dirty="0">
                <a:solidFill>
                  <a:srgbClr val="080808"/>
                </a:solidFill>
              </a:rPr>
              <a:t>Is Risk-Taking in our Nature?: Genetics and Personality in Financial Decisions</a:t>
            </a:r>
            <a:r>
              <a:rPr lang="en-US" sz="3600" dirty="0">
                <a:solidFill>
                  <a:srgbClr val="080808"/>
                </a:solidFill>
              </a:rPr>
              <a:t>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598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B22FBB-90D8-704C-9FB9-38D917556BAF}"/>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F88F5-FA4C-F64E-AE82-79F52FB53FD2}"/>
              </a:ext>
            </a:extLst>
          </p:cNvPr>
          <p:cNvSpPr>
            <a:spLocks noGrp="1"/>
          </p:cNvSpPr>
          <p:nvPr>
            <p:ph type="title"/>
          </p:nvPr>
        </p:nvSpPr>
        <p:spPr/>
        <p:txBody>
          <a:bodyPr>
            <a:normAutofit/>
          </a:bodyPr>
          <a:lstStyle/>
          <a:p>
            <a:r>
              <a:rPr lang="en-US" sz="3600" dirty="0">
                <a:solidFill>
                  <a:srgbClr val="FF0000"/>
                </a:solidFill>
              </a:rPr>
              <a:t>The role of genetics in economic decision making</a:t>
            </a:r>
          </a:p>
        </p:txBody>
      </p:sp>
      <p:sp>
        <p:nvSpPr>
          <p:cNvPr id="3" name="Content Placeholder 2">
            <a:extLst>
              <a:ext uri="{FF2B5EF4-FFF2-40B4-BE49-F238E27FC236}">
                <a16:creationId xmlns:a16="http://schemas.microsoft.com/office/drawing/2014/main" id="{002A079A-0565-114B-B1AF-8E24956E86C4}"/>
              </a:ext>
            </a:extLst>
          </p:cNvPr>
          <p:cNvSpPr>
            <a:spLocks noGrp="1"/>
          </p:cNvSpPr>
          <p:nvPr>
            <p:ph sz="half" idx="1"/>
          </p:nvPr>
        </p:nvSpPr>
        <p:spPr>
          <a:xfrm>
            <a:off x="304800" y="1371600"/>
            <a:ext cx="6553200" cy="914400"/>
          </a:xfrm>
        </p:spPr>
        <p:txBody>
          <a:bodyPr>
            <a:normAutofit fontScale="70000" lnSpcReduction="20000"/>
          </a:bodyPr>
          <a:lstStyle/>
          <a:p>
            <a:r>
              <a:rPr lang="en-US" sz="3400" dirty="0"/>
              <a:t>For complex physical and behavioral traits, the standard is </a:t>
            </a:r>
            <a:r>
              <a:rPr lang="en-US" sz="3400" b="1" dirty="0"/>
              <a:t>GWAS</a:t>
            </a:r>
            <a:r>
              <a:rPr lang="en-US" sz="3400" dirty="0"/>
              <a:t>: </a:t>
            </a:r>
            <a:r>
              <a:rPr lang="en-US" sz="3400" b="1" u="sng" dirty="0"/>
              <a:t>G</a:t>
            </a:r>
            <a:r>
              <a:rPr lang="en-US" sz="3400" dirty="0"/>
              <a:t>enome-</a:t>
            </a:r>
            <a:r>
              <a:rPr lang="en-US" sz="3400" b="1" u="sng" dirty="0"/>
              <a:t>w</a:t>
            </a:r>
            <a:r>
              <a:rPr lang="en-US" sz="3400" dirty="0"/>
              <a:t>ide </a:t>
            </a:r>
            <a:r>
              <a:rPr lang="en-US" sz="3400" b="1" u="sng" dirty="0"/>
              <a:t>A</a:t>
            </a:r>
            <a:r>
              <a:rPr lang="en-US" sz="3400" dirty="0"/>
              <a:t>ssociation </a:t>
            </a:r>
            <a:r>
              <a:rPr lang="en-US" sz="3400" b="1" u="sng" dirty="0"/>
              <a:t>S</a:t>
            </a:r>
            <a:r>
              <a:rPr lang="en-US" sz="3400" dirty="0"/>
              <a:t>tudies.</a:t>
            </a:r>
          </a:p>
          <a:p>
            <a:endParaRPr lang="en-US" dirty="0"/>
          </a:p>
        </p:txBody>
      </p:sp>
      <p:sp>
        <p:nvSpPr>
          <p:cNvPr id="4" name="Content Placeholder 3">
            <a:extLst>
              <a:ext uri="{FF2B5EF4-FFF2-40B4-BE49-F238E27FC236}">
                <a16:creationId xmlns:a16="http://schemas.microsoft.com/office/drawing/2014/main" id="{9BE105B4-7D81-4D45-B032-5BC33DF7A70D}"/>
              </a:ext>
            </a:extLst>
          </p:cNvPr>
          <p:cNvSpPr>
            <a:spLocks noGrp="1"/>
          </p:cNvSpPr>
          <p:nvPr>
            <p:ph sz="half" idx="2"/>
          </p:nvPr>
        </p:nvSpPr>
        <p:spPr>
          <a:xfrm>
            <a:off x="6705600" y="1447800"/>
            <a:ext cx="5486400" cy="4038600"/>
          </a:xfrm>
        </p:spPr>
        <p:txBody>
          <a:bodyPr>
            <a:noAutofit/>
          </a:bodyPr>
          <a:lstStyle/>
          <a:p>
            <a:r>
              <a:rPr lang="en-US" sz="1700" dirty="0"/>
              <a:t>DNA is like a book full of letters (nucleotides A, T, C, G).</a:t>
            </a:r>
          </a:p>
          <a:p>
            <a:r>
              <a:rPr lang="en-US" sz="1700" dirty="0"/>
              <a:t>The genome has ~ 3 billion nucleotides and most are identical between individuals.</a:t>
            </a:r>
          </a:p>
          <a:p>
            <a:r>
              <a:rPr lang="en-US" sz="1700" dirty="0"/>
              <a:t>A </a:t>
            </a:r>
            <a:r>
              <a:rPr lang="en-US" sz="1700" b="1" dirty="0"/>
              <a:t>SNP</a:t>
            </a:r>
            <a:r>
              <a:rPr lang="en-US" sz="1700" dirty="0"/>
              <a:t> is a </a:t>
            </a:r>
            <a:r>
              <a:rPr lang="en-US" sz="1700" b="1" u="sng" dirty="0"/>
              <a:t>s</a:t>
            </a:r>
            <a:r>
              <a:rPr lang="en-US" sz="1700" dirty="0"/>
              <a:t>ingle </a:t>
            </a:r>
            <a:r>
              <a:rPr lang="en-US" sz="1700" b="1" u="sng" dirty="0"/>
              <a:t>n</a:t>
            </a:r>
            <a:r>
              <a:rPr lang="en-US" sz="1700" dirty="0"/>
              <a:t>ucleotide </a:t>
            </a:r>
            <a:r>
              <a:rPr lang="en-US" sz="1700" b="1" u="sng" dirty="0"/>
              <a:t>p</a:t>
            </a:r>
            <a:r>
              <a:rPr lang="en-US" sz="1700" dirty="0"/>
              <a:t>olymorphism – a spot in the genome where some people have a nucleotide that is different than the “major” one that most others have there. Millions of SNPs have been cataloged.</a:t>
            </a:r>
          </a:p>
          <a:p>
            <a:r>
              <a:rPr lang="en-US" sz="1700" dirty="0"/>
              <a:t>SNPs are what 23andMe and </a:t>
            </a:r>
            <a:r>
              <a:rPr lang="en-US" sz="1700" dirty="0" err="1"/>
              <a:t>Ancestry.com</a:t>
            </a:r>
            <a:r>
              <a:rPr lang="en-US" sz="1700" dirty="0"/>
              <a:t> test for, as do research groups doing Genome-wide Association Studies (GWAS).</a:t>
            </a:r>
          </a:p>
          <a:p>
            <a:r>
              <a:rPr lang="en-US" sz="1700" dirty="0"/>
              <a:t>Since we have 2 copies of each chromosome, 1 from each parent, GWAS researchers record for each SNP site how many “major” nucleotides subjects have there, 0, 1 or 2. </a:t>
            </a:r>
          </a:p>
        </p:txBody>
      </p:sp>
      <p:pic>
        <p:nvPicPr>
          <p:cNvPr id="6" name="Picture 5" descr="A picture containing company name&#10;&#10;Description automatically generated">
            <a:extLst>
              <a:ext uri="{FF2B5EF4-FFF2-40B4-BE49-F238E27FC236}">
                <a16:creationId xmlns:a16="http://schemas.microsoft.com/office/drawing/2014/main" id="{7F20B383-6668-E24C-B19A-1E82A07BE744}"/>
              </a:ext>
            </a:extLst>
          </p:cNvPr>
          <p:cNvPicPr>
            <a:picLocks noChangeAspect="1"/>
          </p:cNvPicPr>
          <p:nvPr/>
        </p:nvPicPr>
        <p:blipFill>
          <a:blip r:embed="rId2"/>
          <a:stretch>
            <a:fillRect/>
          </a:stretch>
        </p:blipFill>
        <p:spPr>
          <a:xfrm>
            <a:off x="0" y="2222960"/>
            <a:ext cx="6766560" cy="3130108"/>
          </a:xfrm>
          <a:prstGeom prst="rect">
            <a:avLst/>
          </a:prstGeom>
        </p:spPr>
      </p:pic>
      <p:sp>
        <p:nvSpPr>
          <p:cNvPr id="7" name="TextBox 6">
            <a:extLst>
              <a:ext uri="{FF2B5EF4-FFF2-40B4-BE49-F238E27FC236}">
                <a16:creationId xmlns:a16="http://schemas.microsoft.com/office/drawing/2014/main" id="{7A84ED30-947B-6649-84D8-9F0CA2621CA7}"/>
              </a:ext>
            </a:extLst>
          </p:cNvPr>
          <p:cNvSpPr txBox="1"/>
          <p:nvPr/>
        </p:nvSpPr>
        <p:spPr>
          <a:xfrm>
            <a:off x="0" y="5347156"/>
            <a:ext cx="5670142" cy="215444"/>
          </a:xfrm>
          <a:prstGeom prst="rect">
            <a:avLst/>
          </a:prstGeom>
          <a:noFill/>
        </p:spPr>
        <p:txBody>
          <a:bodyPr wrap="none" rtlCol="0">
            <a:spAutoFit/>
          </a:bodyPr>
          <a:lstStyle/>
          <a:p>
            <a:r>
              <a:rPr lang="en-US" sz="800" dirty="0"/>
              <a:t>https://</a:t>
            </a:r>
            <a:r>
              <a:rPr lang="en-US" sz="800" dirty="0" err="1"/>
              <a:t>www.genengnews.com</a:t>
            </a:r>
            <a:r>
              <a:rPr lang="en-US" sz="800" dirty="0"/>
              <a:t>/topics/omics/study-finds-genetic-basis-of-common-diseases-may-span-tens-of-thousands-of-snps/</a:t>
            </a:r>
          </a:p>
        </p:txBody>
      </p:sp>
      <p:sp>
        <p:nvSpPr>
          <p:cNvPr id="8" name="Rectangle 7">
            <a:extLst>
              <a:ext uri="{FF2B5EF4-FFF2-40B4-BE49-F238E27FC236}">
                <a16:creationId xmlns:a16="http://schemas.microsoft.com/office/drawing/2014/main" id="{E2BC5DC4-64B4-1342-9FE4-589663E00D4C}"/>
              </a:ext>
            </a:extLst>
          </p:cNvPr>
          <p:cNvSpPr/>
          <p:nvPr/>
        </p:nvSpPr>
        <p:spPr>
          <a:xfrm>
            <a:off x="18288" y="2222956"/>
            <a:ext cx="448056"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DD7C74-0BE7-BD46-8711-A5B20B5AC667}"/>
              </a:ext>
            </a:extLst>
          </p:cNvPr>
          <p:cNvSpPr/>
          <p:nvPr/>
        </p:nvSpPr>
        <p:spPr>
          <a:xfrm>
            <a:off x="4724400" y="2222956"/>
            <a:ext cx="20574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00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B22FBB-90D8-704C-9FB9-38D917556BAF}"/>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a:t>
            </a:r>
            <a:r>
              <a:rPr lang="en-US" i="1" dirty="0" err="1"/>
              <a:t>i</a:t>
            </a:r>
            <a:r>
              <a:rPr lang="en-US" dirty="0"/>
              <a:t> is individual, </a:t>
            </a:r>
            <a:r>
              <a:rPr lang="en-US" i="1" dirty="0"/>
              <a:t>j</a:t>
            </a:r>
            <a:r>
              <a:rPr lang="en-US" dirty="0"/>
              <a:t> is SNP </a:t>
            </a:r>
            <a:r>
              <a:rPr lang="en-US" i="1" dirty="0"/>
              <a:t>j</a:t>
            </a:r>
            <a:r>
              <a:rPr lang="en-US" dirty="0"/>
              <a:t>, </a:t>
            </a:r>
            <a:r>
              <a:rPr lang="en-US" i="1" dirty="0" err="1"/>
              <a:t>Wj</a:t>
            </a:r>
            <a:r>
              <a:rPr lang="en-US" dirty="0"/>
              <a:t> is the GWAS coefficient on SNP </a:t>
            </a:r>
            <a:r>
              <a:rPr lang="en-US" i="1" dirty="0"/>
              <a:t>j</a:t>
            </a:r>
            <a:r>
              <a:rPr lang="en-US" dirty="0"/>
              <a:t> and </a:t>
            </a:r>
            <a:r>
              <a:rPr lang="en-US" i="1" dirty="0" err="1"/>
              <a:t>Gij</a:t>
            </a:r>
            <a:r>
              <a:rPr lang="en-US" dirty="0"/>
              <a:t> is the number of major nucleotides (0, 1 , or 2) individual </a:t>
            </a:r>
            <a:r>
              <a:rPr lang="en-US" i="1" dirty="0" err="1"/>
              <a:t>i</a:t>
            </a:r>
            <a:r>
              <a:rPr lang="en-US" dirty="0"/>
              <a:t> has for SNP </a:t>
            </a:r>
            <a:r>
              <a:rPr lang="en-US" i="1" dirty="0"/>
              <a:t>j</a:t>
            </a:r>
            <a:r>
              <a:rPr lang="en-US" dirty="0"/>
              <a:t>.</a:t>
            </a:r>
          </a:p>
          <a:p>
            <a:pPr algn="ctr"/>
            <a:endParaRPr lang="en-US" dirty="0"/>
          </a:p>
        </p:txBody>
      </p:sp>
      <p:sp>
        <p:nvSpPr>
          <p:cNvPr id="2" name="Title 1">
            <a:extLst>
              <a:ext uri="{FF2B5EF4-FFF2-40B4-BE49-F238E27FC236}">
                <a16:creationId xmlns:a16="http://schemas.microsoft.com/office/drawing/2014/main" id="{62BF88F5-FA4C-F64E-AE82-79F52FB53FD2}"/>
              </a:ext>
            </a:extLst>
          </p:cNvPr>
          <p:cNvSpPr>
            <a:spLocks noGrp="1"/>
          </p:cNvSpPr>
          <p:nvPr>
            <p:ph type="title"/>
          </p:nvPr>
        </p:nvSpPr>
        <p:spPr/>
        <p:txBody>
          <a:bodyPr>
            <a:normAutofit/>
          </a:bodyPr>
          <a:lstStyle/>
          <a:p>
            <a:r>
              <a:rPr lang="en-US" sz="3600" dirty="0">
                <a:solidFill>
                  <a:srgbClr val="FF0000"/>
                </a:solidFill>
              </a:rPr>
              <a:t>The role of genetics in economic decision making</a:t>
            </a:r>
          </a:p>
        </p:txBody>
      </p:sp>
      <p:sp>
        <p:nvSpPr>
          <p:cNvPr id="3" name="Content Placeholder 2">
            <a:extLst>
              <a:ext uri="{FF2B5EF4-FFF2-40B4-BE49-F238E27FC236}">
                <a16:creationId xmlns:a16="http://schemas.microsoft.com/office/drawing/2014/main" id="{002A079A-0565-114B-B1AF-8E24956E86C4}"/>
              </a:ext>
            </a:extLst>
          </p:cNvPr>
          <p:cNvSpPr>
            <a:spLocks noGrp="1"/>
          </p:cNvSpPr>
          <p:nvPr>
            <p:ph sz="half" idx="1"/>
          </p:nvPr>
        </p:nvSpPr>
        <p:spPr>
          <a:xfrm>
            <a:off x="304800" y="1219200"/>
            <a:ext cx="5029200" cy="1066800"/>
          </a:xfrm>
        </p:spPr>
        <p:txBody>
          <a:bodyPr>
            <a:normAutofit fontScale="25000" lnSpcReduction="20000"/>
          </a:bodyPr>
          <a:lstStyle/>
          <a:p>
            <a:pPr>
              <a:lnSpc>
                <a:spcPct val="110000"/>
              </a:lnSpc>
            </a:pPr>
            <a:r>
              <a:rPr lang="en-US" sz="8000" dirty="0"/>
              <a:t>The </a:t>
            </a:r>
            <a:r>
              <a:rPr lang="en-US" sz="8000" b="1" dirty="0"/>
              <a:t>genetic matrix </a:t>
            </a:r>
            <a:r>
              <a:rPr lang="en-US" sz="8000" dirty="0"/>
              <a:t>of a typical GWAS will have hundreds of thousands to over a million subjects and millions of SNPs</a:t>
            </a:r>
            <a:r>
              <a:rPr lang="en-US" sz="8800" dirty="0"/>
              <a:t>. </a:t>
            </a:r>
          </a:p>
          <a:p>
            <a:endParaRPr lang="en-US" sz="7200" dirty="0"/>
          </a:p>
          <a:p>
            <a:endParaRPr lang="en-US" sz="72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dirty="0"/>
          </a:p>
        </p:txBody>
      </p:sp>
      <p:sp>
        <p:nvSpPr>
          <p:cNvPr id="4" name="Content Placeholder 3">
            <a:extLst>
              <a:ext uri="{FF2B5EF4-FFF2-40B4-BE49-F238E27FC236}">
                <a16:creationId xmlns:a16="http://schemas.microsoft.com/office/drawing/2014/main" id="{9BE105B4-7D81-4D45-B032-5BC33DF7A70D}"/>
              </a:ext>
            </a:extLst>
          </p:cNvPr>
          <p:cNvSpPr>
            <a:spLocks noGrp="1"/>
          </p:cNvSpPr>
          <p:nvPr>
            <p:ph sz="half" idx="2"/>
          </p:nvPr>
        </p:nvSpPr>
        <p:spPr>
          <a:xfrm>
            <a:off x="5181600" y="1219200"/>
            <a:ext cx="6934200" cy="4648200"/>
          </a:xfrm>
        </p:spPr>
        <p:txBody>
          <a:bodyPr>
            <a:noAutofit/>
          </a:bodyPr>
          <a:lstStyle/>
          <a:p>
            <a:r>
              <a:rPr lang="en-US" sz="1800" dirty="0"/>
              <a:t>Regression analysis is used to find the correlation of each SNP with the trait of interest in the GWAS.</a:t>
            </a:r>
          </a:p>
          <a:p>
            <a:r>
              <a:rPr lang="en-US" sz="1800" dirty="0"/>
              <a:t>GWAS results include the coefficients for all of the SNPs analyzed and these are often publicly available or made available upon request. </a:t>
            </a:r>
          </a:p>
          <a:p>
            <a:r>
              <a:rPr lang="en-US" sz="1800" dirty="0"/>
              <a:t>Since complex traits are impacted by small effects from many genes, the coefficient results of a GWAS for a particular trait are used to create a corresponding </a:t>
            </a:r>
            <a:r>
              <a:rPr lang="en-US" sz="1800" b="1" u="sng" dirty="0"/>
              <a:t>p</a:t>
            </a:r>
            <a:r>
              <a:rPr lang="en-US" sz="1800" dirty="0"/>
              <a:t>oly</a:t>
            </a:r>
            <a:r>
              <a:rPr lang="en-US" sz="1800" b="1" u="sng" dirty="0"/>
              <a:t>g</a:t>
            </a:r>
            <a:r>
              <a:rPr lang="en-US" sz="1800" dirty="0"/>
              <a:t>enic </a:t>
            </a:r>
            <a:r>
              <a:rPr lang="en-US" sz="1800" b="1" u="sng" dirty="0"/>
              <a:t>s</a:t>
            </a:r>
            <a:r>
              <a:rPr lang="en-US" sz="1800" dirty="0"/>
              <a:t>core (</a:t>
            </a:r>
            <a:r>
              <a:rPr lang="en-US" sz="1800" b="1" dirty="0"/>
              <a:t>PGS</a:t>
            </a:r>
            <a:r>
              <a:rPr lang="en-US" sz="1800" dirty="0"/>
              <a:t>) for that trait.</a:t>
            </a:r>
          </a:p>
          <a:p>
            <a:r>
              <a:rPr lang="en-US" sz="1800" dirty="0"/>
              <a:t>Other researchers use the coefficients from the GWAS to create a PGS for the given trait for their subjects (who were not included in the GWAS sample) using their subjects’ own SNP data.</a:t>
            </a:r>
          </a:p>
        </p:txBody>
      </p:sp>
      <p:sp>
        <p:nvSpPr>
          <p:cNvPr id="10" name="Rectangle 9">
            <a:extLst>
              <a:ext uri="{FF2B5EF4-FFF2-40B4-BE49-F238E27FC236}">
                <a16:creationId xmlns:a16="http://schemas.microsoft.com/office/drawing/2014/main" id="{F3412839-F9A1-D847-AF7F-C98089F31A5C}"/>
              </a:ext>
            </a:extLst>
          </p:cNvPr>
          <p:cNvSpPr/>
          <p:nvPr/>
        </p:nvSpPr>
        <p:spPr>
          <a:xfrm>
            <a:off x="1295400" y="2362200"/>
            <a:ext cx="3276600" cy="2895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0A0C466-4A1C-7646-98D8-7F6D78EF97EC}"/>
              </a:ext>
            </a:extLst>
          </p:cNvPr>
          <p:cNvSpPr txBox="1"/>
          <p:nvPr/>
        </p:nvSpPr>
        <p:spPr>
          <a:xfrm>
            <a:off x="1371600" y="2362200"/>
            <a:ext cx="3084499" cy="276999"/>
          </a:xfrm>
          <a:prstGeom prst="rect">
            <a:avLst/>
          </a:prstGeom>
          <a:noFill/>
        </p:spPr>
        <p:txBody>
          <a:bodyPr wrap="none" rtlCol="0">
            <a:spAutoFit/>
          </a:bodyPr>
          <a:lstStyle/>
          <a:p>
            <a:r>
              <a:rPr lang="en-US" sz="1200" dirty="0"/>
              <a:t>SNP1  SNP2   SNP3  SNP4  SNP5  SNP6  SNP7 …</a:t>
            </a:r>
          </a:p>
        </p:txBody>
      </p:sp>
      <p:sp>
        <p:nvSpPr>
          <p:cNvPr id="12" name="TextBox 11">
            <a:extLst>
              <a:ext uri="{FF2B5EF4-FFF2-40B4-BE49-F238E27FC236}">
                <a16:creationId xmlns:a16="http://schemas.microsoft.com/office/drawing/2014/main" id="{7C234908-E19E-6E4C-B943-FF73EFD1A6B7}"/>
              </a:ext>
            </a:extLst>
          </p:cNvPr>
          <p:cNvSpPr txBox="1"/>
          <p:nvPr/>
        </p:nvSpPr>
        <p:spPr>
          <a:xfrm>
            <a:off x="609600" y="2576539"/>
            <a:ext cx="4038600" cy="2722092"/>
          </a:xfrm>
          <a:prstGeom prst="rect">
            <a:avLst/>
          </a:prstGeom>
          <a:noFill/>
        </p:spPr>
        <p:txBody>
          <a:bodyPr wrap="square" rtlCol="0">
            <a:spAutoFit/>
          </a:bodyPr>
          <a:lstStyle/>
          <a:p>
            <a:pPr>
              <a:lnSpc>
                <a:spcPct val="150000"/>
              </a:lnSpc>
            </a:pPr>
            <a:r>
              <a:rPr lang="en-US" sz="1200" dirty="0"/>
              <a:t>Subject 1 	0        1          1         2         2         1         2     …   Subject 2 	1        2          2         2         1         2         1     …</a:t>
            </a:r>
          </a:p>
          <a:p>
            <a:pPr>
              <a:lnSpc>
                <a:spcPct val="150000"/>
              </a:lnSpc>
            </a:pPr>
            <a:r>
              <a:rPr lang="en-US" sz="1200" dirty="0"/>
              <a:t>Subject 3 	0        2          0         2         2         2         2     … </a:t>
            </a:r>
          </a:p>
          <a:p>
            <a:pPr>
              <a:lnSpc>
                <a:spcPct val="150000"/>
              </a:lnSpc>
            </a:pPr>
            <a:r>
              <a:rPr lang="en-US" sz="1200" dirty="0"/>
              <a:t>Subject 4 	2        1          2         2         0         1         0     … </a:t>
            </a:r>
          </a:p>
          <a:p>
            <a:pPr>
              <a:lnSpc>
                <a:spcPct val="150000"/>
              </a:lnSpc>
            </a:pPr>
            <a:r>
              <a:rPr lang="en-US" sz="1200" dirty="0"/>
              <a:t>Subject 5 	2        1          1         2         2         2         2     … </a:t>
            </a:r>
          </a:p>
          <a:p>
            <a:pPr>
              <a:lnSpc>
                <a:spcPct val="150000"/>
              </a:lnSpc>
            </a:pPr>
            <a:r>
              <a:rPr lang="en-US" sz="1200" dirty="0"/>
              <a:t>Subject 6 	1        2          1         2         2         1         2     … </a:t>
            </a:r>
          </a:p>
          <a:p>
            <a:pPr>
              <a:lnSpc>
                <a:spcPct val="150000"/>
              </a:lnSpc>
            </a:pPr>
            <a:r>
              <a:rPr lang="en-US" sz="1200" dirty="0"/>
              <a:t>Subject 7 	2        2          2         1         1         2         1     … </a:t>
            </a:r>
          </a:p>
          <a:p>
            <a:pPr>
              <a:lnSpc>
                <a:spcPct val="150000"/>
              </a:lnSpc>
            </a:pPr>
            <a:r>
              <a:rPr lang="en-US" sz="1200" dirty="0"/>
              <a:t>Subject 8 	2        1          1         2         2         2         1     … </a:t>
            </a:r>
          </a:p>
          <a:p>
            <a:pPr>
              <a:lnSpc>
                <a:spcPct val="150000"/>
              </a:lnSpc>
            </a:pPr>
            <a:r>
              <a:rPr lang="en-US" sz="1200" dirty="0"/>
              <a:t>Subject 9	1        2          0         2         0         1         2     … </a:t>
            </a:r>
          </a:p>
          <a:p>
            <a:pPr>
              <a:lnSpc>
                <a:spcPts val="640"/>
              </a:lnSpc>
            </a:pPr>
            <a:r>
              <a:rPr lang="en-US" sz="1200" dirty="0"/>
              <a:t>...	…       …         …         …        …        …       …      …</a:t>
            </a:r>
          </a:p>
          <a:p>
            <a:pPr>
              <a:lnSpc>
                <a:spcPts val="240"/>
              </a:lnSpc>
            </a:pPr>
            <a:endParaRPr lang="en-US" sz="1200" dirty="0"/>
          </a:p>
        </p:txBody>
      </p:sp>
      <p:pic>
        <p:nvPicPr>
          <p:cNvPr id="13" name="Picture 12" descr="Text, letter&#10;&#10;Description automatically generated">
            <a:extLst>
              <a:ext uri="{FF2B5EF4-FFF2-40B4-BE49-F238E27FC236}">
                <a16:creationId xmlns:a16="http://schemas.microsoft.com/office/drawing/2014/main" id="{4D69AD50-AE40-4043-82E0-132D63E05B9D}"/>
              </a:ext>
            </a:extLst>
          </p:cNvPr>
          <p:cNvPicPr>
            <a:picLocks noChangeAspect="1"/>
          </p:cNvPicPr>
          <p:nvPr/>
        </p:nvPicPr>
        <p:blipFill rotWithShape="1">
          <a:blip r:embed="rId2"/>
          <a:srcRect l="41937" t="22559" r="39511" b="32899"/>
          <a:stretch/>
        </p:blipFill>
        <p:spPr>
          <a:xfrm>
            <a:off x="7519849" y="4145280"/>
            <a:ext cx="1375956" cy="731520"/>
          </a:xfrm>
          <a:prstGeom prst="rect">
            <a:avLst/>
          </a:prstGeom>
        </p:spPr>
      </p:pic>
      <p:sp>
        <p:nvSpPr>
          <p:cNvPr id="14" name="TextBox 13">
            <a:extLst>
              <a:ext uri="{FF2B5EF4-FFF2-40B4-BE49-F238E27FC236}">
                <a16:creationId xmlns:a16="http://schemas.microsoft.com/office/drawing/2014/main" id="{AB9F0E7E-27C7-2C43-8E25-217DCF4F6AA1}"/>
              </a:ext>
            </a:extLst>
          </p:cNvPr>
          <p:cNvSpPr txBox="1"/>
          <p:nvPr/>
        </p:nvSpPr>
        <p:spPr>
          <a:xfrm>
            <a:off x="5410200" y="4876800"/>
            <a:ext cx="6705600" cy="830997"/>
          </a:xfrm>
          <a:prstGeom prst="rect">
            <a:avLst/>
          </a:prstGeom>
          <a:noFill/>
        </p:spPr>
        <p:txBody>
          <a:bodyPr wrap="square" rtlCol="0">
            <a:spAutoFit/>
          </a:bodyPr>
          <a:lstStyle/>
          <a:p>
            <a:r>
              <a:rPr lang="en-US" sz="1600" dirty="0"/>
              <a:t>where </a:t>
            </a:r>
            <a:r>
              <a:rPr lang="en-US" sz="1600" i="1" dirty="0" err="1"/>
              <a:t>i</a:t>
            </a:r>
            <a:r>
              <a:rPr lang="en-US" sz="1600" dirty="0"/>
              <a:t> is individual, </a:t>
            </a:r>
            <a:r>
              <a:rPr lang="en-US" sz="1600" i="1" dirty="0"/>
              <a:t>j</a:t>
            </a:r>
            <a:r>
              <a:rPr lang="en-US" sz="1600" dirty="0"/>
              <a:t> is SNP </a:t>
            </a:r>
            <a:r>
              <a:rPr lang="en-US" sz="1600" i="1" dirty="0"/>
              <a:t>j</a:t>
            </a:r>
            <a:r>
              <a:rPr lang="en-US" sz="1600" dirty="0"/>
              <a:t>, </a:t>
            </a:r>
            <a:r>
              <a:rPr lang="en-US" sz="1600" i="1" dirty="0" err="1"/>
              <a:t>Wj</a:t>
            </a:r>
            <a:r>
              <a:rPr lang="en-US" sz="1600" dirty="0"/>
              <a:t> is the GWAS coefficient on SNP </a:t>
            </a:r>
            <a:r>
              <a:rPr lang="en-US" sz="1600" i="1" dirty="0"/>
              <a:t>j</a:t>
            </a:r>
            <a:r>
              <a:rPr lang="en-US" sz="1600" dirty="0"/>
              <a:t> and </a:t>
            </a:r>
            <a:r>
              <a:rPr lang="en-US" sz="1600" i="1" dirty="0" err="1"/>
              <a:t>Gij</a:t>
            </a:r>
            <a:r>
              <a:rPr lang="en-US" sz="1600" dirty="0"/>
              <a:t> is the number of major nucleotides (0, 1 , or 2) individual </a:t>
            </a:r>
            <a:r>
              <a:rPr lang="en-US" sz="1600" i="1" dirty="0" err="1"/>
              <a:t>i</a:t>
            </a:r>
            <a:r>
              <a:rPr lang="en-US" sz="1600" dirty="0"/>
              <a:t> has for SNP </a:t>
            </a:r>
            <a:r>
              <a:rPr lang="en-US" sz="1600" i="1" dirty="0"/>
              <a:t>j</a:t>
            </a:r>
            <a:r>
              <a:rPr lang="en-US" sz="1600" dirty="0"/>
              <a:t>.</a:t>
            </a:r>
          </a:p>
          <a:p>
            <a:endParaRPr lang="en-US" sz="1600" dirty="0"/>
          </a:p>
        </p:txBody>
      </p:sp>
    </p:spTree>
    <p:extLst>
      <p:ext uri="{BB962C8B-B14F-4D97-AF65-F5344CB8AC3E}">
        <p14:creationId xmlns:p14="http://schemas.microsoft.com/office/powerpoint/2010/main" val="419213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p:txBody>
          <a:bodyPr>
            <a:normAutofit fontScale="90000"/>
          </a:bodyPr>
          <a:lstStyle/>
          <a:p>
            <a:r>
              <a:rPr lang="en-US" dirty="0">
                <a:solidFill>
                  <a:srgbClr val="FF0000"/>
                </a:solidFill>
              </a:rPr>
              <a:t>The role of genetics in economic decision making</a:t>
            </a:r>
            <a:br>
              <a:rPr lang="en-US" dirty="0">
                <a:solidFill>
                  <a:srgbClr val="FF0000"/>
                </a:solidFill>
              </a:rPr>
            </a:br>
            <a:endParaRPr lang="en-US" dirty="0"/>
          </a:p>
        </p:txBody>
      </p:sp>
      <p:sp>
        <p:nvSpPr>
          <p:cNvPr id="8" name="Rectangle 7">
            <a:extLst>
              <a:ext uri="{FF2B5EF4-FFF2-40B4-BE49-F238E27FC236}">
                <a16:creationId xmlns:a16="http://schemas.microsoft.com/office/drawing/2014/main" id="{42100B03-8D01-434B-8702-1942FE11D27D}"/>
              </a:ext>
            </a:extLst>
          </p:cNvPr>
          <p:cNvSpPr/>
          <p:nvPr/>
        </p:nvSpPr>
        <p:spPr>
          <a:xfrm>
            <a:off x="762000" y="2209800"/>
            <a:ext cx="10515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53283-B0DE-9C42-A67B-2D307DE4D29E}"/>
              </a:ext>
            </a:extLst>
          </p:cNvPr>
          <p:cNvSpPr/>
          <p:nvPr/>
        </p:nvSpPr>
        <p:spPr>
          <a:xfrm>
            <a:off x="9296400" y="4343400"/>
            <a:ext cx="2133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1" y="1524000"/>
            <a:ext cx="11582399" cy="3886200"/>
          </a:xfrm>
        </p:spPr>
        <p:txBody>
          <a:bodyPr>
            <a:normAutofit fontScale="85000" lnSpcReduction="20000"/>
          </a:bodyPr>
          <a:lstStyle/>
          <a:p>
            <a:r>
              <a:rPr lang="en-US" dirty="0"/>
              <a:t>C</a:t>
            </a:r>
            <a:r>
              <a:rPr lang="en-US" sz="2800" dirty="0"/>
              <a:t>omplex traits are impacted by small effects from many genes.</a:t>
            </a:r>
          </a:p>
          <a:p>
            <a:r>
              <a:rPr lang="en-US" sz="2800" dirty="0"/>
              <a:t>The results of Genome-Wide-Association-Studies for a particular trait are used to create a corresponding </a:t>
            </a:r>
            <a:r>
              <a:rPr lang="en-US" sz="2800" b="1" u="sng" dirty="0"/>
              <a:t>p</a:t>
            </a:r>
            <a:r>
              <a:rPr lang="en-US" sz="2800" dirty="0"/>
              <a:t>oly</a:t>
            </a:r>
            <a:r>
              <a:rPr lang="en-US" sz="2800" b="1" u="sng" dirty="0"/>
              <a:t>g</a:t>
            </a:r>
            <a:r>
              <a:rPr lang="en-US" sz="2800" dirty="0"/>
              <a:t>enic </a:t>
            </a:r>
            <a:r>
              <a:rPr lang="en-US" sz="2800" b="1" u="sng" dirty="0"/>
              <a:t>s</a:t>
            </a:r>
            <a:r>
              <a:rPr lang="en-US" sz="2800" dirty="0"/>
              <a:t>core (</a:t>
            </a:r>
            <a:r>
              <a:rPr lang="en-US" sz="2800" b="1" dirty="0"/>
              <a:t>PGS</a:t>
            </a:r>
            <a:r>
              <a:rPr lang="en-US" sz="2800" dirty="0"/>
              <a:t>) for that trait.</a:t>
            </a:r>
          </a:p>
          <a:p>
            <a:r>
              <a:rPr lang="en-US" dirty="0"/>
              <a:t>R</a:t>
            </a:r>
            <a:r>
              <a:rPr lang="en-US" sz="2800" dirty="0"/>
              <a:t>esearchers use the coefficients from the GWAS to create a PGS for the given trait for their subjects (who were not included in the GWAS sample) using their subjects’ own genetic data.</a:t>
            </a:r>
          </a:p>
          <a:p>
            <a:endParaRPr lang="en-US" dirty="0"/>
          </a:p>
          <a:p>
            <a:r>
              <a:rPr lang="en-US" dirty="0"/>
              <a:t>As shown by Martin et al., 2017 and Ware et al., 2017, predictive analysis using GWAS is only valid within a given ancestry group (European ancestry, African ancestry, Chinese ancestry, etc.).</a:t>
            </a:r>
          </a:p>
          <a:p>
            <a:r>
              <a:rPr lang="en-US" dirty="0"/>
              <a:t>The Health and Retirement Study has SNP data for ~15,000 of its subjects. We use the European ancestry group (n=12,090) for our analysis.</a:t>
            </a:r>
          </a:p>
          <a:p>
            <a:endParaRPr lang="en-US" sz="900" dirty="0"/>
          </a:p>
          <a:p>
            <a:endParaRPr lang="en-US" dirty="0"/>
          </a:p>
        </p:txBody>
      </p:sp>
    </p:spTree>
    <p:extLst>
      <p:ext uri="{BB962C8B-B14F-4D97-AF65-F5344CB8AC3E}">
        <p14:creationId xmlns:p14="http://schemas.microsoft.com/office/powerpoint/2010/main" val="304457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E31A-70D7-4A8A-9B0B-886D7BB87CCB}"/>
              </a:ext>
            </a:extLst>
          </p:cNvPr>
          <p:cNvSpPr>
            <a:spLocks noGrp="1"/>
          </p:cNvSpPr>
          <p:nvPr>
            <p:ph type="title"/>
          </p:nvPr>
        </p:nvSpPr>
        <p:spPr>
          <a:solidFill>
            <a:schemeClr val="bg1"/>
          </a:solidFill>
        </p:spPr>
        <p:txBody>
          <a:bodyPr/>
          <a:lstStyle/>
          <a:p>
            <a:r>
              <a:rPr lang="en-US" dirty="0"/>
              <a:t>Genetic Predispositions (PGS Scores)</a:t>
            </a:r>
          </a:p>
        </p:txBody>
      </p:sp>
      <p:sp>
        <p:nvSpPr>
          <p:cNvPr id="3" name="Content Placeholder 2">
            <a:extLst>
              <a:ext uri="{FF2B5EF4-FFF2-40B4-BE49-F238E27FC236}">
                <a16:creationId xmlns:a16="http://schemas.microsoft.com/office/drawing/2014/main" id="{686D55F3-D57F-4581-BFF4-9FA76ED8C2BF}"/>
              </a:ext>
            </a:extLst>
          </p:cNvPr>
          <p:cNvSpPr>
            <a:spLocks noGrp="1"/>
          </p:cNvSpPr>
          <p:nvPr>
            <p:ph idx="1"/>
          </p:nvPr>
        </p:nvSpPr>
        <p:spPr>
          <a:solidFill>
            <a:schemeClr val="bg1"/>
          </a:solidFill>
        </p:spPr>
        <p:txBody>
          <a:bodyPr/>
          <a:lstStyle/>
          <a:p>
            <a:pPr>
              <a:lnSpc>
                <a:spcPct val="100000"/>
              </a:lnSpc>
              <a:spcBef>
                <a:spcPts val="0"/>
              </a:spcBef>
              <a:spcAft>
                <a:spcPts val="1200"/>
              </a:spcAft>
            </a:pPr>
            <a:r>
              <a:rPr lang="en-US" b="1" i="1" dirty="0"/>
              <a:t>PGS-Neuroticism</a:t>
            </a:r>
          </a:p>
          <a:p>
            <a:pPr>
              <a:lnSpc>
                <a:spcPct val="100000"/>
              </a:lnSpc>
              <a:spcBef>
                <a:spcPts val="0"/>
              </a:spcBef>
              <a:spcAft>
                <a:spcPts val="1200"/>
              </a:spcAft>
            </a:pPr>
            <a:r>
              <a:rPr lang="en-US" b="1" i="1" dirty="0"/>
              <a:t>PGS-Extroversion</a:t>
            </a:r>
          </a:p>
          <a:p>
            <a:pPr>
              <a:lnSpc>
                <a:spcPct val="100000"/>
              </a:lnSpc>
              <a:spcBef>
                <a:spcPts val="0"/>
              </a:spcBef>
              <a:spcAft>
                <a:spcPts val="1200"/>
              </a:spcAft>
            </a:pPr>
            <a:r>
              <a:rPr lang="en-US" b="1" i="1" dirty="0"/>
              <a:t>PGS-Openness</a:t>
            </a:r>
            <a:endParaRPr lang="en-US" dirty="0"/>
          </a:p>
          <a:p>
            <a:pPr>
              <a:lnSpc>
                <a:spcPct val="100000"/>
              </a:lnSpc>
              <a:spcBef>
                <a:spcPts val="0"/>
              </a:spcBef>
              <a:spcAft>
                <a:spcPts val="1200"/>
              </a:spcAft>
            </a:pPr>
            <a:r>
              <a:rPr lang="en-US" b="1" i="1" dirty="0"/>
              <a:t>PGS-Educational Attainment</a:t>
            </a:r>
          </a:p>
          <a:p>
            <a:pPr>
              <a:lnSpc>
                <a:spcPct val="100000"/>
              </a:lnSpc>
              <a:spcBef>
                <a:spcPts val="0"/>
              </a:spcBef>
              <a:spcAft>
                <a:spcPts val="1200"/>
              </a:spcAft>
            </a:pPr>
            <a:r>
              <a:rPr lang="en-US" b="1" i="1" dirty="0"/>
              <a:t>PGS-Risk Tolerance</a:t>
            </a:r>
            <a:endParaRPr lang="en-US" dirty="0"/>
          </a:p>
          <a:p>
            <a:pPr>
              <a:lnSpc>
                <a:spcPct val="100000"/>
              </a:lnSpc>
              <a:spcBef>
                <a:spcPts val="0"/>
              </a:spcBef>
              <a:spcAft>
                <a:spcPts val="1200"/>
              </a:spcAft>
            </a:pPr>
            <a:endParaRPr lang="en-US" dirty="0"/>
          </a:p>
        </p:txBody>
      </p:sp>
    </p:spTree>
    <p:extLst>
      <p:ext uri="{BB962C8B-B14F-4D97-AF65-F5344CB8AC3E}">
        <p14:creationId xmlns:p14="http://schemas.microsoft.com/office/powerpoint/2010/main" val="414605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p:txBody>
          <a:bodyPr>
            <a:normAutofit fontScale="90000"/>
          </a:bodyPr>
          <a:lstStyle/>
          <a:p>
            <a:r>
              <a:rPr lang="en-US" dirty="0"/>
              <a:t>Empirical Methodology</a:t>
            </a:r>
            <a:br>
              <a:rPr lang="en-US" dirty="0"/>
            </a:br>
            <a:endParaRPr lang="en-US" dirty="0"/>
          </a:p>
        </p:txBody>
      </p:sp>
      <p:sp>
        <p:nvSpPr>
          <p:cNvPr id="8" name="Content Placeholder 7">
            <a:extLst>
              <a:ext uri="{FF2B5EF4-FFF2-40B4-BE49-F238E27FC236}">
                <a16:creationId xmlns:a16="http://schemas.microsoft.com/office/drawing/2014/main" id="{C785441B-F5CF-F14C-AC8A-2DF5FED55AF7}"/>
              </a:ext>
            </a:extLst>
          </p:cNvPr>
          <p:cNvSpPr>
            <a:spLocks noGrp="1"/>
          </p:cNvSpPr>
          <p:nvPr>
            <p:ph idx="1"/>
          </p:nvPr>
        </p:nvSpPr>
        <p:spPr>
          <a:xfrm>
            <a:off x="304801" y="1600200"/>
            <a:ext cx="11582399" cy="3886200"/>
          </a:xfrm>
        </p:spPr>
        <p:txBody>
          <a:bodyPr>
            <a:normAutofit fontScale="85000" lnSpcReduction="20000"/>
          </a:bodyPr>
          <a:lstStyle/>
          <a:p>
            <a:r>
              <a:rPr lang="en-US" sz="3100" dirty="0"/>
              <a:t>Estimate various regressions of the form:</a:t>
            </a:r>
          </a:p>
          <a:p>
            <a:endParaRPr lang="en-US" sz="1600" dirty="0"/>
          </a:p>
          <a:p>
            <a:pPr>
              <a:lnSpc>
                <a:spcPct val="100000"/>
              </a:lnSpc>
              <a:spcBef>
                <a:spcPts val="0"/>
              </a:spcBef>
            </a:pPr>
            <a:r>
              <a:rPr lang="en-US" sz="3100" b="1" i="1" dirty="0"/>
              <a:t>Financial Outcome </a:t>
            </a:r>
            <a:r>
              <a:rPr lang="en-US" sz="3100" dirty="0"/>
              <a:t>= </a:t>
            </a:r>
            <a:r>
              <a:rPr lang="en-US" sz="3100" i="1" dirty="0"/>
              <a:t>f</a:t>
            </a:r>
            <a:r>
              <a:rPr lang="en-US" sz="3100" dirty="0"/>
              <a:t>( </a:t>
            </a:r>
            <a:r>
              <a:rPr lang="en-US" sz="3100" b="1" i="1" dirty="0"/>
              <a:t>Hypothetical Risk Tolerance, </a:t>
            </a:r>
            <a:r>
              <a:rPr lang="en-US" sz="3100" b="1" i="1" dirty="0" err="1"/>
              <a:t>StdDev</a:t>
            </a:r>
            <a:r>
              <a:rPr lang="en-US" sz="3100" b="1" i="1" dirty="0"/>
              <a:t> of Risky Asset Returns 18-30,</a:t>
            </a:r>
            <a:r>
              <a:rPr lang="en-US" sz="3100" i="1" dirty="0"/>
              <a:t> </a:t>
            </a:r>
            <a:r>
              <a:rPr lang="en-US" sz="3100" b="1" i="1" dirty="0"/>
              <a:t>Big Five Personality Traits, PGS, </a:t>
            </a:r>
            <a:r>
              <a:rPr lang="en-US" sz="3100" dirty="0"/>
              <a:t>Controls)</a:t>
            </a:r>
          </a:p>
          <a:p>
            <a:pPr>
              <a:lnSpc>
                <a:spcPct val="100000"/>
              </a:lnSpc>
              <a:spcBef>
                <a:spcPts val="0"/>
              </a:spcBef>
            </a:pPr>
            <a:endParaRPr lang="en-US" sz="3100" dirty="0"/>
          </a:p>
          <a:p>
            <a:pPr lvl="1">
              <a:lnSpc>
                <a:spcPct val="100000"/>
              </a:lnSpc>
              <a:spcBef>
                <a:spcPts val="0"/>
              </a:spcBef>
            </a:pPr>
            <a:r>
              <a:rPr lang="en-US" sz="3100" dirty="0"/>
              <a:t>Controls: </a:t>
            </a:r>
            <a:r>
              <a:rPr lang="en-US" sz="3100" i="1" dirty="0"/>
              <a:t>Wealth, Income, Gender, Age, Age Squared, Years of Education, Marital Status, Wave, Principal Components of the Genetic Matrix</a:t>
            </a:r>
          </a:p>
          <a:p>
            <a:pPr lvl="1">
              <a:lnSpc>
                <a:spcPct val="100000"/>
              </a:lnSpc>
              <a:spcBef>
                <a:spcPts val="0"/>
              </a:spcBef>
            </a:pPr>
            <a:endParaRPr lang="en-US" sz="1600" dirty="0"/>
          </a:p>
          <a:p>
            <a:pPr>
              <a:lnSpc>
                <a:spcPct val="100000"/>
              </a:lnSpc>
              <a:spcBef>
                <a:spcPts val="0"/>
              </a:spcBef>
            </a:pPr>
            <a:r>
              <a:rPr lang="en-US" sz="3100" dirty="0"/>
              <a:t>Only financial respondent is used for each household as they are most likely to be financial decision maker or knowledgeable about choices made.</a:t>
            </a:r>
          </a:p>
          <a:p>
            <a:pPr marL="0" indent="0">
              <a:lnSpc>
                <a:spcPct val="100000"/>
              </a:lnSpc>
              <a:spcBef>
                <a:spcPts val="0"/>
              </a:spcBef>
              <a:buNone/>
            </a:pPr>
            <a:endParaRPr lang="en-US" sz="1600" dirty="0"/>
          </a:p>
          <a:p>
            <a:pPr>
              <a:lnSpc>
                <a:spcPct val="100000"/>
              </a:lnSpc>
              <a:spcBef>
                <a:spcPts val="0"/>
              </a:spcBef>
            </a:pPr>
            <a:r>
              <a:rPr lang="en-US" sz="3100" dirty="0"/>
              <a:t>Random effects model where errors are clustered at the individual level in both logistic and </a:t>
            </a:r>
            <a:r>
              <a:rPr lang="en-US" sz="3100" dirty="0" err="1"/>
              <a:t>tobit</a:t>
            </a:r>
            <a:r>
              <a:rPr lang="en-US" sz="3100" dirty="0"/>
              <a:t> regressions.</a:t>
            </a:r>
          </a:p>
        </p:txBody>
      </p:sp>
    </p:spTree>
    <p:extLst>
      <p:ext uri="{BB962C8B-B14F-4D97-AF65-F5344CB8AC3E}">
        <p14:creationId xmlns:p14="http://schemas.microsoft.com/office/powerpoint/2010/main" val="152346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457200"/>
            <a:ext cx="2514600" cy="914400"/>
          </a:xfrm>
        </p:spPr>
        <p:txBody>
          <a:bodyPr>
            <a:normAutofit fontScale="90000"/>
          </a:bodyPr>
          <a:lstStyle/>
          <a:p>
            <a:r>
              <a:rPr lang="en-US" dirty="0"/>
              <a:t>Descriptive Statistics</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1" y="1752600"/>
            <a:ext cx="2133599" cy="3505200"/>
          </a:xfrm>
        </p:spPr>
        <p:txBody>
          <a:bodyPr>
            <a:normAutofit/>
          </a:bodyPr>
          <a:lstStyle/>
          <a:p>
            <a:r>
              <a:rPr lang="en-US" sz="2400" dirty="0"/>
              <a:t>HRS 1992-2014</a:t>
            </a:r>
          </a:p>
          <a:p>
            <a:r>
              <a:rPr lang="en-US" sz="2400" dirty="0"/>
              <a:t>Financial Respondents</a:t>
            </a:r>
          </a:p>
          <a:p>
            <a:endParaRPr lang="en-US" sz="2000" dirty="0"/>
          </a:p>
        </p:txBody>
      </p:sp>
      <p:pic>
        <p:nvPicPr>
          <p:cNvPr id="8" name="Picture 7">
            <a:extLst>
              <a:ext uri="{FF2B5EF4-FFF2-40B4-BE49-F238E27FC236}">
                <a16:creationId xmlns:a16="http://schemas.microsoft.com/office/drawing/2014/main" id="{D96BAB8C-29E1-7246-888C-61518141FD1A}"/>
              </a:ext>
            </a:extLst>
          </p:cNvPr>
          <p:cNvPicPr>
            <a:picLocks noChangeAspect="1"/>
          </p:cNvPicPr>
          <p:nvPr/>
        </p:nvPicPr>
        <p:blipFill>
          <a:blip r:embed="rId2">
            <a:lum bright="-40000" contrast="-40000"/>
          </a:blip>
          <a:stretch>
            <a:fillRect/>
          </a:stretch>
        </p:blipFill>
        <p:spPr>
          <a:xfrm>
            <a:off x="3352801" y="457200"/>
            <a:ext cx="8001000" cy="5334000"/>
          </a:xfrm>
          <a:prstGeom prst="rect">
            <a:avLst/>
          </a:prstGeom>
        </p:spPr>
      </p:pic>
    </p:spTree>
    <p:extLst>
      <p:ext uri="{BB962C8B-B14F-4D97-AF65-F5344CB8AC3E}">
        <p14:creationId xmlns:p14="http://schemas.microsoft.com/office/powerpoint/2010/main" val="218023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609600"/>
            <a:ext cx="5410200" cy="762000"/>
          </a:xfrm>
        </p:spPr>
        <p:txBody>
          <a:bodyPr>
            <a:noAutofit/>
          </a:bodyPr>
          <a:lstStyle/>
          <a:p>
            <a:r>
              <a:rPr lang="en-US" sz="2800" dirty="0"/>
              <a:t>The Decision to Hold Risky Assets</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76200" y="1009650"/>
            <a:ext cx="5181600" cy="4629150"/>
          </a:xfrm>
        </p:spPr>
        <p:txBody>
          <a:bodyPr>
            <a:noAutofit/>
          </a:bodyPr>
          <a:lstStyle/>
          <a:p>
            <a:pPr marL="228600" lvl="1"/>
            <a:r>
              <a:rPr lang="en-US" sz="2000" dirty="0"/>
              <a:t>1 unit increase </a:t>
            </a:r>
            <a:r>
              <a:rPr lang="en-US" sz="2000" b="1" dirty="0"/>
              <a:t>in risk tolerance is associated with a 14% increase in the likelihood of holding any risky assets</a:t>
            </a:r>
            <a:r>
              <a:rPr lang="en-US" sz="2000" dirty="0"/>
              <a:t>,  a 10% higher likelihood of owning stocks and a 23% higher likelihood of having business assets.</a:t>
            </a:r>
          </a:p>
          <a:p>
            <a:pPr marL="228600" lvl="1"/>
            <a:r>
              <a:rPr lang="en-US" sz="2000" dirty="0"/>
              <a:t>A one standard deviation increase in PGS Education Attainment increases the likelihood of owning risky assets by 15% and of owning stocks by 20%.</a:t>
            </a:r>
          </a:p>
          <a:p>
            <a:pPr marL="228600" lvl="1"/>
            <a:r>
              <a:rPr lang="en-US" sz="2000" dirty="0"/>
              <a:t> A one standard deviation increase in </a:t>
            </a:r>
            <a:r>
              <a:rPr lang="en-US" sz="2000" b="1" dirty="0"/>
              <a:t>PGS Neuroticism, decreases</a:t>
            </a:r>
            <a:r>
              <a:rPr lang="en-US" sz="2000" dirty="0"/>
              <a:t> </a:t>
            </a:r>
            <a:r>
              <a:rPr lang="en-US" sz="2000" b="1" dirty="0"/>
              <a:t>the likelihood of owning risky assets</a:t>
            </a:r>
            <a:r>
              <a:rPr lang="en-US" sz="2000" dirty="0"/>
              <a:t> and stocks by 9% and 10%, respectively. </a:t>
            </a:r>
          </a:p>
          <a:p>
            <a:pPr marL="228600" lvl="1"/>
            <a:r>
              <a:rPr lang="en-US" sz="2000" dirty="0"/>
              <a:t>A one-point increase in the </a:t>
            </a:r>
            <a:r>
              <a:rPr lang="en-US" sz="2000" b="1" dirty="0"/>
              <a:t>Big Five Extroversion score is associated a 45% greater likelihood of investing in business assets </a:t>
            </a:r>
          </a:p>
          <a:p>
            <a:pPr lvl="1"/>
            <a:endParaRPr lang="en-US" sz="1400" dirty="0"/>
          </a:p>
        </p:txBody>
      </p:sp>
      <p:pic>
        <p:nvPicPr>
          <p:cNvPr id="6" name="Picture 5">
            <a:extLst>
              <a:ext uri="{FF2B5EF4-FFF2-40B4-BE49-F238E27FC236}">
                <a16:creationId xmlns:a16="http://schemas.microsoft.com/office/drawing/2014/main" id="{EE1AA428-8039-054A-A2CE-7A1FA0E69D59}"/>
              </a:ext>
            </a:extLst>
          </p:cNvPr>
          <p:cNvPicPr>
            <a:picLocks noChangeAspect="1"/>
          </p:cNvPicPr>
          <p:nvPr/>
        </p:nvPicPr>
        <p:blipFill>
          <a:blip r:embed="rId3"/>
          <a:stretch>
            <a:fillRect/>
          </a:stretch>
        </p:blipFill>
        <p:spPr>
          <a:xfrm>
            <a:off x="5410199" y="457200"/>
            <a:ext cx="6778487" cy="5175632"/>
          </a:xfrm>
          <a:prstGeom prst="rect">
            <a:avLst/>
          </a:prstGeom>
          <a:ln w="19050">
            <a:solidFill>
              <a:schemeClr val="tx1"/>
            </a:solidFill>
          </a:ln>
        </p:spPr>
      </p:pic>
    </p:spTree>
    <p:extLst>
      <p:ext uri="{BB962C8B-B14F-4D97-AF65-F5344CB8AC3E}">
        <p14:creationId xmlns:p14="http://schemas.microsoft.com/office/powerpoint/2010/main" val="7917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609600"/>
            <a:ext cx="5257800" cy="1066800"/>
          </a:xfrm>
        </p:spPr>
        <p:txBody>
          <a:bodyPr>
            <a:noAutofit/>
          </a:bodyPr>
          <a:lstStyle/>
          <a:p>
            <a:r>
              <a:rPr lang="en-US" sz="2800" dirty="0"/>
              <a:t>Risky Investments as a Proportion of </a:t>
            </a:r>
            <a:r>
              <a:rPr lang="en-US" sz="2800" dirty="0" err="1"/>
              <a:t>Nonhousing</a:t>
            </a:r>
            <a:r>
              <a:rPr lang="en-US" sz="2800" dirty="0"/>
              <a:t> Wealth</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76200" y="1600200"/>
            <a:ext cx="5029200" cy="4267200"/>
          </a:xfrm>
        </p:spPr>
        <p:txBody>
          <a:bodyPr>
            <a:noAutofit/>
          </a:bodyPr>
          <a:lstStyle/>
          <a:p>
            <a:r>
              <a:rPr lang="en-US" sz="1800" dirty="0"/>
              <a:t>Risky assets include stocks and business assets. </a:t>
            </a:r>
          </a:p>
          <a:p>
            <a:r>
              <a:rPr lang="en-US" sz="1800" dirty="0"/>
              <a:t>Notable differences between the proportion of wealth in business assets and the proportion in stocks is:</a:t>
            </a:r>
          </a:p>
          <a:p>
            <a:pPr lvl="1"/>
            <a:r>
              <a:rPr lang="en-US" sz="1600" dirty="0"/>
              <a:t>No polygenic scores are associated with the proportion of wealth in business asset.</a:t>
            </a:r>
          </a:p>
          <a:p>
            <a:pPr lvl="1"/>
            <a:r>
              <a:rPr lang="en-US" sz="1600" dirty="0"/>
              <a:t>Additional personality traits are associated with the proportion in business assets:</a:t>
            </a:r>
          </a:p>
          <a:p>
            <a:pPr lvl="2"/>
            <a:r>
              <a:rPr lang="en-US" sz="1600" dirty="0"/>
              <a:t>Extraversion is positively related</a:t>
            </a:r>
          </a:p>
          <a:p>
            <a:pPr lvl="2"/>
            <a:r>
              <a:rPr lang="en-US" sz="1600" dirty="0"/>
              <a:t>Conscientiousness is negatively related.</a:t>
            </a:r>
          </a:p>
          <a:p>
            <a:pPr lvl="1"/>
            <a:r>
              <a:rPr lang="en-US" sz="1600" dirty="0"/>
              <a:t>Unlike with stocks, females, widows, an those who have never been married are less likely to have business assets.</a:t>
            </a:r>
          </a:p>
          <a:p>
            <a:pPr lvl="2"/>
            <a:endParaRPr lang="en-US" sz="1600" dirty="0"/>
          </a:p>
          <a:p>
            <a:pPr lvl="1"/>
            <a:endParaRPr lang="en-US" sz="1800" dirty="0"/>
          </a:p>
          <a:p>
            <a:pPr marL="0" indent="0">
              <a:buNone/>
            </a:pPr>
            <a:endParaRPr lang="en-US" sz="1400" dirty="0"/>
          </a:p>
        </p:txBody>
      </p:sp>
      <p:sp>
        <p:nvSpPr>
          <p:cNvPr id="7" name="Rectangle 6">
            <a:extLst>
              <a:ext uri="{FF2B5EF4-FFF2-40B4-BE49-F238E27FC236}">
                <a16:creationId xmlns:a16="http://schemas.microsoft.com/office/drawing/2014/main" id="{F3E8C5F1-BA26-8F4B-8914-22ECDF255017}"/>
              </a:ext>
            </a:extLst>
          </p:cNvPr>
          <p:cNvSpPr/>
          <p:nvPr/>
        </p:nvSpPr>
        <p:spPr>
          <a:xfrm>
            <a:off x="5715000" y="838200"/>
            <a:ext cx="106680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C741E1-7CE3-1646-B931-9CCDB65EA7CC}"/>
              </a:ext>
            </a:extLst>
          </p:cNvPr>
          <p:cNvPicPr>
            <a:picLocks noChangeAspect="1"/>
          </p:cNvPicPr>
          <p:nvPr/>
        </p:nvPicPr>
        <p:blipFill>
          <a:blip r:embed="rId2"/>
          <a:stretch>
            <a:fillRect/>
          </a:stretch>
        </p:blipFill>
        <p:spPr>
          <a:xfrm>
            <a:off x="5410200" y="457200"/>
            <a:ext cx="6769100" cy="5366050"/>
          </a:xfrm>
          <a:prstGeom prst="rect">
            <a:avLst/>
          </a:prstGeom>
          <a:ln w="19050">
            <a:solidFill>
              <a:schemeClr val="tx1"/>
            </a:solidFill>
          </a:ln>
        </p:spPr>
      </p:pic>
    </p:spTree>
    <p:extLst>
      <p:ext uri="{BB962C8B-B14F-4D97-AF65-F5344CB8AC3E}">
        <p14:creationId xmlns:p14="http://schemas.microsoft.com/office/powerpoint/2010/main" val="40676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533400"/>
            <a:ext cx="5410200" cy="762000"/>
          </a:xfrm>
        </p:spPr>
        <p:txBody>
          <a:bodyPr>
            <a:noAutofit/>
          </a:bodyPr>
          <a:lstStyle/>
          <a:p>
            <a:r>
              <a:rPr lang="en-US" sz="2800" dirty="0"/>
              <a:t>The Decisions to Carry Debt and to Have Life Insurance</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0" y="1371600"/>
            <a:ext cx="5483087" cy="4267200"/>
          </a:xfrm>
        </p:spPr>
        <p:txBody>
          <a:bodyPr>
            <a:noAutofit/>
          </a:bodyPr>
          <a:lstStyle/>
          <a:p>
            <a:r>
              <a:rPr lang="en-US" sz="2000" b="1" dirty="0"/>
              <a:t>All five personality traits have significant effects on the likelihood of having credit card debt</a:t>
            </a:r>
            <a:r>
              <a:rPr lang="en-US" sz="2000" dirty="0"/>
              <a:t>. </a:t>
            </a:r>
          </a:p>
          <a:p>
            <a:r>
              <a:rPr lang="en-US" sz="2000" dirty="0"/>
              <a:t>The polygenic score for risk tolerance is related to mortgage borrowing. A one standard deviation increase in the </a:t>
            </a:r>
            <a:r>
              <a:rPr lang="en-US" sz="2000" b="1" dirty="0"/>
              <a:t>PGS for risk tolerance is associated with an 11% greater likelihood of having a mortgage</a:t>
            </a:r>
            <a:r>
              <a:rPr lang="en-US" sz="2000" dirty="0"/>
              <a:t>.</a:t>
            </a:r>
          </a:p>
          <a:p>
            <a:r>
              <a:rPr lang="en-US" sz="2000" b="1" dirty="0"/>
              <a:t>Life insurance ownership is positively related to Big  5 agreeableness and conscientiousness, and negatively related to openness</a:t>
            </a:r>
            <a:r>
              <a:rPr lang="en-US" sz="2000" dirty="0"/>
              <a:t>.</a:t>
            </a:r>
          </a:p>
          <a:p>
            <a:r>
              <a:rPr lang="en-US" sz="2000" b="1" dirty="0"/>
              <a:t>Women are much less likely to have life insurance than men</a:t>
            </a:r>
            <a:r>
              <a:rPr lang="en-US" sz="2000" dirty="0"/>
              <a:t>, consistent with national statistics.</a:t>
            </a:r>
          </a:p>
        </p:txBody>
      </p:sp>
      <p:sp>
        <p:nvSpPr>
          <p:cNvPr id="7" name="Rectangle 6">
            <a:extLst>
              <a:ext uri="{FF2B5EF4-FFF2-40B4-BE49-F238E27FC236}">
                <a16:creationId xmlns:a16="http://schemas.microsoft.com/office/drawing/2014/main" id="{EBAE63D6-C668-7146-9D5B-77CAE9127C8F}"/>
              </a:ext>
            </a:extLst>
          </p:cNvPr>
          <p:cNvSpPr/>
          <p:nvPr/>
        </p:nvSpPr>
        <p:spPr>
          <a:xfrm>
            <a:off x="5562600" y="259080"/>
            <a:ext cx="6629400" cy="56845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53CB1F-71AF-BE44-A79C-FB6F03EF2B6A}"/>
              </a:ext>
            </a:extLst>
          </p:cNvPr>
          <p:cNvPicPr>
            <a:picLocks noChangeAspect="1"/>
          </p:cNvPicPr>
          <p:nvPr/>
        </p:nvPicPr>
        <p:blipFill>
          <a:blip r:embed="rId3"/>
          <a:stretch>
            <a:fillRect/>
          </a:stretch>
        </p:blipFill>
        <p:spPr>
          <a:xfrm>
            <a:off x="5715000" y="453338"/>
            <a:ext cx="6420678" cy="5185462"/>
          </a:xfrm>
          <a:prstGeom prst="rect">
            <a:avLst/>
          </a:prstGeom>
          <a:ln>
            <a:noFill/>
          </a:ln>
        </p:spPr>
      </p:pic>
    </p:spTree>
    <p:extLst>
      <p:ext uri="{BB962C8B-B14F-4D97-AF65-F5344CB8AC3E}">
        <p14:creationId xmlns:p14="http://schemas.microsoft.com/office/powerpoint/2010/main" val="23151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609600"/>
            <a:ext cx="5410200" cy="762000"/>
          </a:xfrm>
        </p:spPr>
        <p:txBody>
          <a:bodyPr>
            <a:noAutofit/>
          </a:bodyPr>
          <a:lstStyle/>
          <a:p>
            <a:r>
              <a:rPr lang="en-US" sz="2800" dirty="0"/>
              <a:t>Relative Size of Debt Holdings</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76200" y="1143000"/>
            <a:ext cx="5715000" cy="4495800"/>
          </a:xfrm>
        </p:spPr>
        <p:txBody>
          <a:bodyPr>
            <a:noAutofit/>
          </a:bodyPr>
          <a:lstStyle/>
          <a:p>
            <a:r>
              <a:rPr lang="en-US" sz="2000" dirty="0"/>
              <a:t>For the credit card debt to Income ratio, </a:t>
            </a:r>
          </a:p>
          <a:p>
            <a:pPr lvl="1"/>
            <a:r>
              <a:rPr lang="en-US" sz="2000" dirty="0"/>
              <a:t>No genetic associations were found.</a:t>
            </a:r>
          </a:p>
          <a:p>
            <a:pPr lvl="1"/>
            <a:r>
              <a:rPr lang="en-US" sz="2000" dirty="0"/>
              <a:t>The Big 5 traits of neuroticism and openness are positive and significant. </a:t>
            </a:r>
          </a:p>
          <a:p>
            <a:r>
              <a:rPr lang="en-US" sz="2000" dirty="0"/>
              <a:t>The Big 5 trait of conscientiousness is negative and significant for the relative size of both types of risk.</a:t>
            </a:r>
          </a:p>
          <a:p>
            <a:r>
              <a:rPr lang="en-US" sz="2000" dirty="0"/>
              <a:t>For home Loan-to-Value ratio, the polygenic score for risk tolerance is positive and statistically significant. This is the genetic influence on how much of a risk taker an individual views themselves as.</a:t>
            </a:r>
          </a:p>
          <a:p>
            <a:r>
              <a:rPr lang="en-US" sz="2000" dirty="0"/>
              <a:t>Females are associated with lower LTV ratios but gender is not significant with respect to credit card debt.</a:t>
            </a:r>
            <a:endParaRPr lang="en-US" sz="1400" dirty="0"/>
          </a:p>
        </p:txBody>
      </p:sp>
      <p:sp>
        <p:nvSpPr>
          <p:cNvPr id="7" name="Rectangle 6">
            <a:extLst>
              <a:ext uri="{FF2B5EF4-FFF2-40B4-BE49-F238E27FC236}">
                <a16:creationId xmlns:a16="http://schemas.microsoft.com/office/drawing/2014/main" id="{EBAE63D6-C668-7146-9D5B-77CAE9127C8F}"/>
              </a:ext>
            </a:extLst>
          </p:cNvPr>
          <p:cNvSpPr/>
          <p:nvPr/>
        </p:nvSpPr>
        <p:spPr>
          <a:xfrm>
            <a:off x="5882640" y="106680"/>
            <a:ext cx="6309360" cy="66751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D4215E-1ABE-4840-9F33-04388E9CB177}"/>
              </a:ext>
            </a:extLst>
          </p:cNvPr>
          <p:cNvPicPr>
            <a:picLocks noChangeAspect="1"/>
          </p:cNvPicPr>
          <p:nvPr/>
        </p:nvPicPr>
        <p:blipFill>
          <a:blip r:embed="rId3"/>
          <a:stretch>
            <a:fillRect/>
          </a:stretch>
        </p:blipFill>
        <p:spPr>
          <a:xfrm>
            <a:off x="6088993" y="457200"/>
            <a:ext cx="5950607" cy="6019800"/>
          </a:xfrm>
          <a:prstGeom prst="rect">
            <a:avLst/>
          </a:prstGeom>
        </p:spPr>
      </p:pic>
    </p:spTree>
    <p:extLst>
      <p:ext uri="{BB962C8B-B14F-4D97-AF65-F5344CB8AC3E}">
        <p14:creationId xmlns:p14="http://schemas.microsoft.com/office/powerpoint/2010/main" val="30134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34089" y="537411"/>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p:txBody>
          <a:bodyPr/>
          <a:lstStyle/>
          <a:p>
            <a:r>
              <a:rPr lang="en-US" dirty="0"/>
              <a:t>Nature and Nurture</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1" y="1447800"/>
            <a:ext cx="8000999" cy="4038600"/>
          </a:xfrm>
        </p:spPr>
        <p:txBody>
          <a:bodyPr>
            <a:normAutofit lnSpcReduction="10000"/>
          </a:bodyPr>
          <a:lstStyle/>
          <a:p>
            <a:r>
              <a:rPr lang="en-US" sz="2000" dirty="0"/>
              <a:t>Individual differences in economic and financial decision making can be attributed to differences in preferences as well as differences in income, wealth, market conditions, and other external factors </a:t>
            </a:r>
          </a:p>
          <a:p>
            <a:endParaRPr lang="en-US" sz="800" dirty="0"/>
          </a:p>
          <a:p>
            <a:r>
              <a:rPr lang="en-US" sz="2000" dirty="0"/>
              <a:t>Personality traits may play an important role in determining individual preferences as well as affecting responses to external factors. </a:t>
            </a:r>
          </a:p>
          <a:p>
            <a:endParaRPr lang="en-US" sz="800" dirty="0"/>
          </a:p>
          <a:p>
            <a:r>
              <a:rPr lang="en-US" sz="2000" dirty="0"/>
              <a:t>Genetic propensities for certain personality traits and behaviors can be used to capture innate aspects of preferences that affect financial decision making (nature). </a:t>
            </a:r>
          </a:p>
          <a:p>
            <a:endParaRPr lang="en-US" sz="800" dirty="0"/>
          </a:p>
          <a:p>
            <a:r>
              <a:rPr lang="en-US" sz="2000" dirty="0"/>
              <a:t>Measurements of how the corresponding traits have manifested in individuals can be used to capture the additional impact of lived experience on preferences that affect financial decision making (nurture).</a:t>
            </a:r>
          </a:p>
        </p:txBody>
      </p:sp>
      <p:pic>
        <p:nvPicPr>
          <p:cNvPr id="5" name="Picture 4">
            <a:extLst>
              <a:ext uri="{FF2B5EF4-FFF2-40B4-BE49-F238E27FC236}">
                <a16:creationId xmlns:a16="http://schemas.microsoft.com/office/drawing/2014/main" id="{35B644E9-37E2-0649-8F2B-B642345D9B84}"/>
              </a:ext>
            </a:extLst>
          </p:cNvPr>
          <p:cNvPicPr>
            <a:picLocks noChangeAspect="1"/>
          </p:cNvPicPr>
          <p:nvPr/>
        </p:nvPicPr>
        <p:blipFill>
          <a:blip r:embed="rId2"/>
          <a:stretch>
            <a:fillRect/>
          </a:stretch>
        </p:blipFill>
        <p:spPr>
          <a:xfrm>
            <a:off x="8193506" y="842211"/>
            <a:ext cx="3924300" cy="4572000"/>
          </a:xfrm>
          <a:prstGeom prst="rect">
            <a:avLst/>
          </a:prstGeom>
          <a:ln w="12700">
            <a:solidFill>
              <a:schemeClr val="tx1"/>
            </a:solidFill>
          </a:ln>
        </p:spPr>
      </p:pic>
    </p:spTree>
    <p:extLst>
      <p:ext uri="{BB962C8B-B14F-4D97-AF65-F5344CB8AC3E}">
        <p14:creationId xmlns:p14="http://schemas.microsoft.com/office/powerpoint/2010/main" val="2213147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p:txBody>
          <a:bodyPr/>
          <a:lstStyle/>
          <a:p>
            <a:r>
              <a:rPr lang="en-US" dirty="0"/>
              <a:t>Summary of Results</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1" y="1371600"/>
            <a:ext cx="11582399" cy="4343400"/>
          </a:xfrm>
        </p:spPr>
        <p:txBody>
          <a:bodyPr>
            <a:normAutofit fontScale="77500" lnSpcReduction="20000"/>
          </a:bodyPr>
          <a:lstStyle/>
          <a:p>
            <a:r>
              <a:rPr lang="en-US" dirty="0"/>
              <a:t>We document independent effects of genetic predispositions, personality traits, risk tolerance, and early adult experience on a variety of household financial decisions related to risky investments and debt, while controlling for sociodemographic differences. </a:t>
            </a:r>
          </a:p>
          <a:p>
            <a:r>
              <a:rPr lang="en-US" dirty="0"/>
              <a:t>Over a range of different financial contexts – stock and business investing, credit card and mortgage debt holding, and life insurance purchases – </a:t>
            </a:r>
            <a:r>
              <a:rPr lang="en-US" b="1" dirty="0"/>
              <a:t>we find substantial evidence that personality traits are related to financial risk-taking</a:t>
            </a:r>
            <a:r>
              <a:rPr lang="en-US" dirty="0"/>
              <a:t>. </a:t>
            </a:r>
          </a:p>
          <a:p>
            <a:r>
              <a:rPr lang="en-US" b="1" dirty="0"/>
              <a:t>The genetic propensity for educational attainment, as measure by polygenic score, impacts a wide range of decisions: stock investing, credit card debt, and life insurance purchasing</a:t>
            </a:r>
            <a:r>
              <a:rPr lang="en-US" dirty="0"/>
              <a:t>. </a:t>
            </a:r>
          </a:p>
          <a:p>
            <a:r>
              <a:rPr lang="en-US" dirty="0"/>
              <a:t>Other genetic propensities we analyzed tend to exhibit more targeted effects:</a:t>
            </a:r>
          </a:p>
          <a:p>
            <a:pPr lvl="1"/>
            <a:r>
              <a:rPr lang="en-US" dirty="0"/>
              <a:t>The genetic predisposition toward worry (PGS Neuroticism) is significant only in stock investing, as is the PGS for Openness, whereas the genetic predisposition to risk tolerance (PGS Risk Tolerance) is significant only in mortgage decisions.</a:t>
            </a:r>
          </a:p>
          <a:p>
            <a:r>
              <a:rPr lang="en-US" dirty="0"/>
              <a:t>The PGS for educational attainment continues to be refined through genome-wide association studies with larger and larger sample sizes and its predictive power continues to increase. It is likely to remain the most commonly employed PGS in economics research.</a:t>
            </a:r>
          </a:p>
        </p:txBody>
      </p:sp>
    </p:spTree>
    <p:extLst>
      <p:ext uri="{BB962C8B-B14F-4D97-AF65-F5344CB8AC3E}">
        <p14:creationId xmlns:p14="http://schemas.microsoft.com/office/powerpoint/2010/main" val="311157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609600"/>
            <a:ext cx="11811000" cy="762000"/>
          </a:xfrm>
        </p:spPr>
        <p:txBody>
          <a:bodyPr>
            <a:normAutofit/>
          </a:bodyPr>
          <a:lstStyle/>
          <a:p>
            <a:r>
              <a:rPr lang="en-US" dirty="0"/>
              <a:t>Data </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1" y="1219200"/>
            <a:ext cx="11582399" cy="4114800"/>
          </a:xfrm>
        </p:spPr>
        <p:txBody>
          <a:bodyPr>
            <a:normAutofit fontScale="85000" lnSpcReduction="20000"/>
          </a:bodyPr>
          <a:lstStyle/>
          <a:p>
            <a:r>
              <a:rPr lang="en-US" sz="2200" dirty="0"/>
              <a:t>Health and Retirement Study Panel Data: </a:t>
            </a:r>
          </a:p>
          <a:p>
            <a:pPr lvl="1"/>
            <a:r>
              <a:rPr lang="en-US" sz="2200" dirty="0"/>
              <a:t>Respondents </a:t>
            </a:r>
            <a:r>
              <a:rPr lang="en-US" sz="2200" u="sng" dirty="0"/>
              <a:t>ages 50-75 who are of European descent and have </a:t>
            </a:r>
            <a:endParaRPr lang="en-US" sz="2200" dirty="0"/>
          </a:p>
          <a:p>
            <a:pPr lvl="2"/>
            <a:r>
              <a:rPr lang="en-US" sz="2200" dirty="0"/>
              <a:t>1) Household wealth of at least $10,000 and no greater than $10,000,000,</a:t>
            </a:r>
          </a:p>
          <a:p>
            <a:pPr lvl="2"/>
            <a:r>
              <a:rPr lang="en-US" sz="2200" dirty="0"/>
              <a:t>2) Hypothetical income gamble questions, </a:t>
            </a:r>
          </a:p>
          <a:p>
            <a:pPr lvl="2"/>
            <a:r>
              <a:rPr lang="en-US" sz="2200" dirty="0"/>
              <a:t>3) Personality trait questions, and </a:t>
            </a:r>
          </a:p>
          <a:p>
            <a:pPr lvl="2"/>
            <a:r>
              <a:rPr lang="en-US" sz="2200" dirty="0"/>
              <a:t>4) Genetic data. </a:t>
            </a:r>
          </a:p>
          <a:p>
            <a:r>
              <a:rPr lang="en-US" sz="2200" dirty="0"/>
              <a:t>Data from </a:t>
            </a:r>
            <a:r>
              <a:rPr lang="en-US" sz="2200" dirty="0" err="1"/>
              <a:t>Jordà</a:t>
            </a:r>
            <a:r>
              <a:rPr lang="en-US" sz="2200" dirty="0"/>
              <a:t>, Knoll, </a:t>
            </a:r>
            <a:r>
              <a:rPr lang="en-US" sz="2200" dirty="0" err="1"/>
              <a:t>Kuvshinov</a:t>
            </a:r>
            <a:r>
              <a:rPr lang="en-US" sz="2200" dirty="0"/>
              <a:t>, </a:t>
            </a:r>
            <a:r>
              <a:rPr lang="en-US" sz="2200" dirty="0" err="1"/>
              <a:t>Schularick</a:t>
            </a:r>
            <a:r>
              <a:rPr lang="en-US" sz="2200" dirty="0"/>
              <a:t>, and Taylor, 2019, </a:t>
            </a:r>
            <a:r>
              <a:rPr lang="en-US" sz="2200" i="1" dirty="0"/>
              <a:t>QJE</a:t>
            </a:r>
            <a:r>
              <a:rPr lang="en-US" sz="2200" dirty="0"/>
              <a:t>.</a:t>
            </a:r>
          </a:p>
          <a:p>
            <a:pPr lvl="1"/>
            <a:r>
              <a:rPr lang="en-US" sz="2200" dirty="0"/>
              <a:t>Used to calculate the standard deviation of risky asset returns in the market during subjects’ early adulthood (ages 18-30). </a:t>
            </a:r>
          </a:p>
          <a:p>
            <a:r>
              <a:rPr lang="en-US" sz="2200" dirty="0"/>
              <a:t>Dependent variables: </a:t>
            </a:r>
          </a:p>
          <a:p>
            <a:pPr lvl="1"/>
            <a:r>
              <a:rPr lang="en-US" sz="2000" dirty="0"/>
              <a:t>Binary variables for holding stocks, owning a business, holding risky assets, having credit card debt, having a mortgage, and having life insurance (each analyzed using logistic regression), and </a:t>
            </a:r>
          </a:p>
          <a:p>
            <a:pPr lvl="1"/>
            <a:r>
              <a:rPr lang="en-US" sz="2000" dirty="0"/>
              <a:t>Continuous variables for the proportion of </a:t>
            </a:r>
            <a:r>
              <a:rPr lang="en-US" sz="2000" dirty="0" err="1"/>
              <a:t>nonhousing</a:t>
            </a:r>
            <a:r>
              <a:rPr lang="en-US" sz="2000" dirty="0"/>
              <a:t> wealth in stocks, in business assets, and in risky assets, as well as the ratio of credit card debt to income and the loan-to-value ratio of those having mortgages (each analyzed using </a:t>
            </a:r>
            <a:r>
              <a:rPr lang="en-US" sz="2000" dirty="0" err="1"/>
              <a:t>tobit</a:t>
            </a:r>
            <a:r>
              <a:rPr lang="en-US" sz="2000" dirty="0"/>
              <a:t> regression due to truncation at zero). </a:t>
            </a:r>
          </a:p>
          <a:p>
            <a:endParaRPr lang="en-US" dirty="0"/>
          </a:p>
        </p:txBody>
      </p:sp>
    </p:spTree>
    <p:extLst>
      <p:ext uri="{BB962C8B-B14F-4D97-AF65-F5344CB8AC3E}">
        <p14:creationId xmlns:p14="http://schemas.microsoft.com/office/powerpoint/2010/main" val="246146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609600"/>
            <a:ext cx="11811000" cy="762000"/>
          </a:xfrm>
        </p:spPr>
        <p:txBody>
          <a:bodyPr>
            <a:normAutofit/>
          </a:bodyPr>
          <a:lstStyle/>
          <a:p>
            <a:r>
              <a:rPr lang="en-US" dirty="0"/>
              <a:t>Areas of Research we Contribute to or Incorporate</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1" y="1524000"/>
            <a:ext cx="11582399" cy="3886200"/>
          </a:xfrm>
        </p:spPr>
        <p:txBody>
          <a:bodyPr>
            <a:normAutofit/>
          </a:bodyPr>
          <a:lstStyle/>
          <a:p>
            <a:r>
              <a:rPr lang="en-US" dirty="0"/>
              <a:t>Can risk tolerance measures be used to explain risk-taking behavior?</a:t>
            </a:r>
          </a:p>
          <a:p>
            <a:endParaRPr lang="en-US" dirty="0"/>
          </a:p>
          <a:p>
            <a:r>
              <a:rPr lang="en-US" dirty="0"/>
              <a:t>Cohort effects in panel data. </a:t>
            </a:r>
          </a:p>
          <a:p>
            <a:endParaRPr lang="en-US" dirty="0"/>
          </a:p>
          <a:p>
            <a:r>
              <a:rPr lang="en-US" dirty="0"/>
              <a:t>The effect of the Big Five personality traits on economic decision making.</a:t>
            </a:r>
          </a:p>
          <a:p>
            <a:endParaRPr lang="en-US" dirty="0"/>
          </a:p>
          <a:p>
            <a:r>
              <a:rPr lang="en-US" dirty="0"/>
              <a:t>The role of genetics in economic decision making.</a:t>
            </a:r>
          </a:p>
          <a:p>
            <a:endParaRPr lang="en-US" dirty="0"/>
          </a:p>
        </p:txBody>
      </p:sp>
    </p:spTree>
    <p:extLst>
      <p:ext uri="{BB962C8B-B14F-4D97-AF65-F5344CB8AC3E}">
        <p14:creationId xmlns:p14="http://schemas.microsoft.com/office/powerpoint/2010/main" val="421747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228600" y="609600"/>
            <a:ext cx="11963400" cy="762000"/>
          </a:xfrm>
        </p:spPr>
        <p:txBody>
          <a:bodyPr>
            <a:noAutofit/>
          </a:bodyPr>
          <a:lstStyle/>
          <a:p>
            <a:r>
              <a:rPr lang="en-US" sz="3300" dirty="0">
                <a:solidFill>
                  <a:srgbClr val="FF0000"/>
                </a:solidFill>
              </a:rPr>
              <a:t>Can risk tolerance measures be used to explain risk-taking behavior?</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81001" y="1295400"/>
            <a:ext cx="11582399" cy="4191000"/>
          </a:xfrm>
        </p:spPr>
        <p:txBody>
          <a:bodyPr>
            <a:noAutofit/>
          </a:bodyPr>
          <a:lstStyle/>
          <a:p>
            <a:r>
              <a:rPr lang="en-US" sz="2000" dirty="0"/>
              <a:t>Methods of measurement:</a:t>
            </a:r>
          </a:p>
          <a:p>
            <a:r>
              <a:rPr lang="en-US" sz="2000" dirty="0"/>
              <a:t>Self-assessed risk tolerance, ex. Are you a risk-taker? or On a scale of 1-10 how much of a risk-taker are you?</a:t>
            </a:r>
          </a:p>
          <a:p>
            <a:r>
              <a:rPr lang="en-US" sz="2000" dirty="0"/>
              <a:t>Series of “income gamble” questions developed by </a:t>
            </a:r>
            <a:r>
              <a:rPr lang="en-US" sz="2000" dirty="0" err="1"/>
              <a:t>Barksy</a:t>
            </a:r>
            <a:r>
              <a:rPr lang="en-US" sz="2000" dirty="0"/>
              <a:t>, </a:t>
            </a:r>
            <a:r>
              <a:rPr lang="en-US" sz="2000" dirty="0" err="1"/>
              <a:t>Juster</a:t>
            </a:r>
            <a:r>
              <a:rPr lang="en-US" sz="2000" dirty="0"/>
              <a:t>, Kimball, and Shapiro (1997) which are used to create risk tolerance categories of 1-4. </a:t>
            </a:r>
          </a:p>
          <a:p>
            <a:pPr lvl="2"/>
            <a:r>
              <a:rPr lang="en-US" dirty="0"/>
              <a:t>Anderson &amp; Mellor (2009) document subjects do not always give same responses over multiple waves of HRS. </a:t>
            </a:r>
          </a:p>
          <a:p>
            <a:pPr lvl="2"/>
            <a:r>
              <a:rPr lang="en-US" dirty="0"/>
              <a:t>Kimball, </a:t>
            </a:r>
            <a:r>
              <a:rPr lang="en-US" dirty="0" err="1"/>
              <a:t>Sahm</a:t>
            </a:r>
            <a:r>
              <a:rPr lang="en-US" dirty="0"/>
              <a:t>, and Shapiro (2009) produce a maximum likelihood estimate of a risk tolerance parameter using answers from multiple waves.</a:t>
            </a:r>
          </a:p>
          <a:p>
            <a:pPr lvl="2"/>
            <a:r>
              <a:rPr lang="en-US" dirty="0" err="1"/>
              <a:t>Linnér</a:t>
            </a:r>
            <a:r>
              <a:rPr lang="en-US" dirty="0"/>
              <a:t>, et al. (2019) regress age, gender and interaction terms on the income gamble risk tolerance category for each wave of the survey separately and then average the residuals from these regressions for each subject.</a:t>
            </a:r>
          </a:p>
          <a:p>
            <a:r>
              <a:rPr lang="en-US" sz="2000" dirty="0"/>
              <a:t>We extend the </a:t>
            </a:r>
            <a:r>
              <a:rPr lang="en-US" sz="2000" dirty="0" err="1"/>
              <a:t>Linnér</a:t>
            </a:r>
            <a:r>
              <a:rPr lang="en-US" sz="2000" dirty="0"/>
              <a:t>, et al. (2019) approach, estimating hypothetical risk tolerance using the average of the residuals after controlling for age, gender, genetics, and personality traits.</a:t>
            </a:r>
          </a:p>
        </p:txBody>
      </p:sp>
    </p:spTree>
    <p:extLst>
      <p:ext uri="{BB962C8B-B14F-4D97-AF65-F5344CB8AC3E}">
        <p14:creationId xmlns:p14="http://schemas.microsoft.com/office/powerpoint/2010/main" val="221509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E31A-70D7-4A8A-9B0B-886D7BB87CCB}"/>
              </a:ext>
            </a:extLst>
          </p:cNvPr>
          <p:cNvSpPr>
            <a:spLocks noGrp="1"/>
          </p:cNvSpPr>
          <p:nvPr>
            <p:ph type="title"/>
          </p:nvPr>
        </p:nvSpPr>
        <p:spPr>
          <a:solidFill>
            <a:schemeClr val="bg1"/>
          </a:solidFill>
        </p:spPr>
        <p:txBody>
          <a:bodyPr/>
          <a:lstStyle/>
          <a:p>
            <a:r>
              <a:rPr lang="en-US" dirty="0"/>
              <a:t>HRS Income Gamble Question</a:t>
            </a:r>
          </a:p>
        </p:txBody>
      </p:sp>
      <p:sp>
        <p:nvSpPr>
          <p:cNvPr id="3" name="Content Placeholder 2">
            <a:extLst>
              <a:ext uri="{FF2B5EF4-FFF2-40B4-BE49-F238E27FC236}">
                <a16:creationId xmlns:a16="http://schemas.microsoft.com/office/drawing/2014/main" id="{686D55F3-D57F-4581-BFF4-9FA76ED8C2BF}"/>
              </a:ext>
            </a:extLst>
          </p:cNvPr>
          <p:cNvSpPr>
            <a:spLocks noGrp="1"/>
          </p:cNvSpPr>
          <p:nvPr>
            <p:ph idx="1"/>
          </p:nvPr>
        </p:nvSpPr>
        <p:spPr>
          <a:solidFill>
            <a:schemeClr val="bg1"/>
          </a:solidFill>
        </p:spPr>
        <p:txBody>
          <a:bodyPr/>
          <a:lstStyle/>
          <a:p>
            <a:pPr>
              <a:lnSpc>
                <a:spcPct val="100000"/>
              </a:lnSpc>
              <a:spcBef>
                <a:spcPts val="0"/>
              </a:spcBef>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Suppose that you are the only income earner in the family. Your doctor recommends that you move because of allergies, and you have to choose between two possible jobs. The first would guarantee your current total family income for life. The second is possibly better paying, but the income is also less certain. There is a 50-50 chance the second job would double your total lifetime income and a 50-50 chance that it would cut it by a third. Which job would you take—the first job or the second job?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0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609600"/>
            <a:ext cx="11811000" cy="762000"/>
          </a:xfrm>
        </p:spPr>
        <p:txBody>
          <a:bodyPr>
            <a:normAutofit/>
          </a:bodyPr>
          <a:lstStyle/>
          <a:p>
            <a:r>
              <a:rPr lang="en-US" dirty="0">
                <a:solidFill>
                  <a:srgbClr val="FF0000"/>
                </a:solidFill>
              </a:rPr>
              <a:t>Cohort effects in panel data</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1" y="1524000"/>
            <a:ext cx="11582399" cy="3886200"/>
          </a:xfrm>
        </p:spPr>
        <p:txBody>
          <a:bodyPr>
            <a:normAutofit fontScale="85000" lnSpcReduction="10000"/>
          </a:bodyPr>
          <a:lstStyle/>
          <a:p>
            <a:r>
              <a:rPr lang="en-US" dirty="0"/>
              <a:t>As pointed out by </a:t>
            </a:r>
            <a:r>
              <a:rPr lang="en-US" dirty="0" err="1"/>
              <a:t>Fagereng</a:t>
            </a:r>
            <a:r>
              <a:rPr lang="en-US" dirty="0"/>
              <a:t>, Gottlieb and </a:t>
            </a:r>
            <a:r>
              <a:rPr lang="en-US" dirty="0" err="1"/>
              <a:t>Guiso</a:t>
            </a:r>
            <a:r>
              <a:rPr lang="en-US" dirty="0"/>
              <a:t>, </a:t>
            </a:r>
            <a:r>
              <a:rPr lang="en-US" i="1" dirty="0"/>
              <a:t>Jo. of Fin</a:t>
            </a:r>
            <a:r>
              <a:rPr lang="en-US" dirty="0"/>
              <a:t>, 2017, it is not possible to distinguish between time, age, and cohort effects in panel data with standard coding of these variables due to an identification problem: “calendar year”=“age”+ “birth year”.</a:t>
            </a:r>
          </a:p>
          <a:p>
            <a:r>
              <a:rPr lang="en-US" dirty="0"/>
              <a:t>They use stock market returns during the head of household’s formative years (age 18-25), as a proxy for cohort, as do Giuliano and </a:t>
            </a:r>
            <a:r>
              <a:rPr lang="en-US" dirty="0" err="1"/>
              <a:t>Spilimbergo</a:t>
            </a:r>
            <a:r>
              <a:rPr lang="en-US" dirty="0"/>
              <a:t> (2014). </a:t>
            </a:r>
          </a:p>
          <a:p>
            <a:r>
              <a:rPr lang="en-US" dirty="0"/>
              <a:t>We modify that approach to use the standard deviation of risky asset returns in the market during subjects’ early adulthood (ages 18-30) as a proxy for cohort.</a:t>
            </a:r>
          </a:p>
          <a:p>
            <a:r>
              <a:rPr lang="en-US" dirty="0"/>
              <a:t>We hypothesize that standard deviation captures the riskiness of the assets, which would have an impact on future willingness to invest.</a:t>
            </a:r>
          </a:p>
          <a:p>
            <a:r>
              <a:rPr lang="en-US" dirty="0"/>
              <a:t>Therefore, the three variables we use for time, age, cohort are 1) </a:t>
            </a:r>
            <a:r>
              <a:rPr lang="en-US" i="1" dirty="0"/>
              <a:t>Wave</a:t>
            </a:r>
            <a:r>
              <a:rPr lang="en-US" dirty="0"/>
              <a:t>, 2) </a:t>
            </a:r>
            <a:r>
              <a:rPr lang="en-US" i="1" dirty="0"/>
              <a:t>Age</a:t>
            </a:r>
            <a:r>
              <a:rPr lang="en-US" dirty="0"/>
              <a:t>, and 3) </a:t>
            </a:r>
            <a:r>
              <a:rPr lang="en-US" i="1" u="sng" dirty="0" err="1"/>
              <a:t>StdDev</a:t>
            </a:r>
            <a:r>
              <a:rPr lang="en-US" i="1" u="sng" dirty="0"/>
              <a:t> of risky asset returns in the market during ages 18-30</a:t>
            </a:r>
            <a:r>
              <a:rPr lang="en-US" dirty="0"/>
              <a:t>.</a:t>
            </a:r>
          </a:p>
          <a:p>
            <a:endParaRPr lang="en-US" dirty="0"/>
          </a:p>
          <a:p>
            <a:endParaRPr lang="en-US" dirty="0"/>
          </a:p>
        </p:txBody>
      </p:sp>
    </p:spTree>
    <p:extLst>
      <p:ext uri="{BB962C8B-B14F-4D97-AF65-F5344CB8AC3E}">
        <p14:creationId xmlns:p14="http://schemas.microsoft.com/office/powerpoint/2010/main" val="196144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887F4-093E-4245-AB8F-60C2D7BA19DA}"/>
              </a:ext>
            </a:extLst>
          </p:cNvPr>
          <p:cNvSpPr/>
          <p:nvPr/>
        </p:nvSpPr>
        <p:spPr>
          <a:xfrm>
            <a:off x="0" y="457200"/>
            <a:ext cx="1219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79D4-B981-D840-84E0-C6D583A590C0}"/>
              </a:ext>
            </a:extLst>
          </p:cNvPr>
          <p:cNvSpPr>
            <a:spLocks noGrp="1"/>
          </p:cNvSpPr>
          <p:nvPr>
            <p:ph type="title"/>
          </p:nvPr>
        </p:nvSpPr>
        <p:spPr>
          <a:xfrm>
            <a:off x="304800" y="609600"/>
            <a:ext cx="11811000" cy="762000"/>
          </a:xfrm>
        </p:spPr>
        <p:txBody>
          <a:bodyPr>
            <a:noAutofit/>
          </a:bodyPr>
          <a:lstStyle/>
          <a:p>
            <a:r>
              <a:rPr lang="en-US" sz="3200" dirty="0">
                <a:solidFill>
                  <a:srgbClr val="FF0000"/>
                </a:solidFill>
              </a:rPr>
              <a:t>The effect of Big Five personality traits on economic decision making.</a:t>
            </a:r>
          </a:p>
        </p:txBody>
      </p:sp>
      <p:sp>
        <p:nvSpPr>
          <p:cNvPr id="3" name="Content Placeholder 2">
            <a:extLst>
              <a:ext uri="{FF2B5EF4-FFF2-40B4-BE49-F238E27FC236}">
                <a16:creationId xmlns:a16="http://schemas.microsoft.com/office/drawing/2014/main" id="{C94655E5-6577-E746-8F99-BD61CB8C5D1E}"/>
              </a:ext>
            </a:extLst>
          </p:cNvPr>
          <p:cNvSpPr>
            <a:spLocks noGrp="1"/>
          </p:cNvSpPr>
          <p:nvPr>
            <p:ph idx="1"/>
          </p:nvPr>
        </p:nvSpPr>
        <p:spPr>
          <a:xfrm>
            <a:off x="304800" y="1219200"/>
            <a:ext cx="11582399" cy="4343400"/>
          </a:xfrm>
        </p:spPr>
        <p:txBody>
          <a:bodyPr>
            <a:normAutofit lnSpcReduction="10000"/>
          </a:bodyPr>
          <a:lstStyle/>
          <a:p>
            <a:r>
              <a:rPr lang="en-US" sz="2400" dirty="0"/>
              <a:t>Psychologists have developed a set of personality traits, commonly termed the “Big Five,” whose measures have been found to be relatively stable in individuals after age 50 (</a:t>
            </a:r>
            <a:r>
              <a:rPr lang="en-US" sz="2400" dirty="0" err="1"/>
              <a:t>Borghans</a:t>
            </a:r>
            <a:r>
              <a:rPr lang="en-US" sz="2400" dirty="0"/>
              <a:t> et al., 2008; Cobb-Clark and </a:t>
            </a:r>
            <a:r>
              <a:rPr lang="en-US" sz="2400" dirty="0" err="1"/>
              <a:t>Schurer</a:t>
            </a:r>
            <a:r>
              <a:rPr lang="en-US" sz="2400" dirty="0"/>
              <a:t>, 2012) and predictive of a wide array of behaviors (John and Srivastava, 1999):</a:t>
            </a:r>
          </a:p>
          <a:p>
            <a:endParaRPr lang="en-US" sz="100" dirty="0"/>
          </a:p>
          <a:p>
            <a:pPr lvl="1"/>
            <a:r>
              <a:rPr lang="en-US" b="1" dirty="0"/>
              <a:t>Neuroticism, Extroversion, Agreeableness, Openness, Conscientiousness. </a:t>
            </a:r>
          </a:p>
          <a:p>
            <a:r>
              <a:rPr lang="en-US" sz="2400" dirty="0"/>
              <a:t>Economic decision making found to be correlated with at least one of the Big Five:</a:t>
            </a:r>
          </a:p>
          <a:p>
            <a:pPr lvl="1"/>
            <a:r>
              <a:rPr lang="en-US" sz="1900" b="1" dirty="0"/>
              <a:t>Business ownership/entrepreneurship </a:t>
            </a:r>
            <a:r>
              <a:rPr lang="en-US" sz="1900" dirty="0"/>
              <a:t>(Shane et al., 2010; </a:t>
            </a:r>
            <a:r>
              <a:rPr lang="en-US" sz="1900" dirty="0" err="1"/>
              <a:t>Leutner</a:t>
            </a:r>
            <a:r>
              <a:rPr lang="en-US" sz="1900" dirty="0"/>
              <a:t> et al., 2014; </a:t>
            </a:r>
            <a:r>
              <a:rPr lang="en-US" sz="1900" dirty="0" err="1"/>
              <a:t>Audretsch</a:t>
            </a:r>
            <a:r>
              <a:rPr lang="en-US" sz="1900" dirty="0"/>
              <a:t> et al., 2017; </a:t>
            </a:r>
            <a:r>
              <a:rPr lang="en-US" sz="1900" dirty="0" err="1"/>
              <a:t>Obschonka</a:t>
            </a:r>
            <a:r>
              <a:rPr lang="en-US" sz="1900" dirty="0"/>
              <a:t> et al., 2020).</a:t>
            </a:r>
          </a:p>
          <a:p>
            <a:pPr lvl="1"/>
            <a:endParaRPr lang="en-US" sz="100" dirty="0"/>
          </a:p>
          <a:p>
            <a:pPr lvl="1"/>
            <a:r>
              <a:rPr lang="en-US" sz="1900" b="1" dirty="0"/>
              <a:t>Savings behavior </a:t>
            </a:r>
            <a:r>
              <a:rPr lang="en-US" sz="1900" dirty="0"/>
              <a:t>(Hershey and </a:t>
            </a:r>
            <a:r>
              <a:rPr lang="en-US" sz="1900" dirty="0" err="1"/>
              <a:t>Mowen</a:t>
            </a:r>
            <a:r>
              <a:rPr lang="en-US" sz="1900" dirty="0"/>
              <a:t>, 2000; ; </a:t>
            </a:r>
            <a:r>
              <a:rPr lang="en-US" sz="1900" dirty="0" err="1"/>
              <a:t>Nyhus</a:t>
            </a:r>
            <a:r>
              <a:rPr lang="en-US" sz="1900" dirty="0"/>
              <a:t> and Webley, 2001; Mayfield, Perdue, and Wooten, 2008; </a:t>
            </a:r>
            <a:r>
              <a:rPr lang="en-US" sz="1900" dirty="0" err="1"/>
              <a:t>Asebedo</a:t>
            </a:r>
            <a:r>
              <a:rPr lang="en-US" sz="1900" dirty="0"/>
              <a:t> et al., 2019).</a:t>
            </a:r>
          </a:p>
          <a:p>
            <a:pPr lvl="1"/>
            <a:endParaRPr lang="en-US" sz="100" dirty="0"/>
          </a:p>
          <a:p>
            <a:pPr lvl="1"/>
            <a:r>
              <a:rPr lang="en-US" sz="1900" b="1" dirty="0"/>
              <a:t>Net worth and asset holdings </a:t>
            </a:r>
            <a:r>
              <a:rPr lang="en-US" sz="1900" dirty="0"/>
              <a:t>(Brown and Taylor, 2014; </a:t>
            </a:r>
            <a:r>
              <a:rPr lang="en-US" sz="1900" dirty="0" err="1"/>
              <a:t>Letkiewicz</a:t>
            </a:r>
            <a:r>
              <a:rPr lang="en-US" sz="1900" dirty="0"/>
              <a:t> and Fox, 2014; </a:t>
            </a:r>
            <a:r>
              <a:rPr lang="en-US" sz="1900" dirty="0" err="1"/>
              <a:t>Nabeshima</a:t>
            </a:r>
            <a:r>
              <a:rPr lang="en-US" sz="1900" dirty="0"/>
              <a:t> and Seay, 2015).</a:t>
            </a:r>
          </a:p>
          <a:p>
            <a:pPr lvl="1"/>
            <a:endParaRPr lang="en-US" sz="100" dirty="0"/>
          </a:p>
          <a:p>
            <a:pPr lvl="1"/>
            <a:r>
              <a:rPr lang="en-US" sz="1900" b="1" dirty="0"/>
              <a:t>Stock market participation </a:t>
            </a:r>
            <a:r>
              <a:rPr lang="en-US" sz="1900" dirty="0"/>
              <a:t>(</a:t>
            </a:r>
            <a:r>
              <a:rPr lang="en-US" sz="1900" dirty="0" err="1"/>
              <a:t>Conlin</a:t>
            </a:r>
            <a:r>
              <a:rPr lang="en-US" sz="1900" dirty="0"/>
              <a:t> et al., 2015; </a:t>
            </a:r>
            <a:r>
              <a:rPr lang="en-US" sz="1900" dirty="0" err="1"/>
              <a:t>Bucciol</a:t>
            </a:r>
            <a:r>
              <a:rPr lang="en-US" sz="1900" dirty="0"/>
              <a:t> and </a:t>
            </a:r>
            <a:r>
              <a:rPr lang="en-US" sz="1900" dirty="0" err="1"/>
              <a:t>Zarri</a:t>
            </a:r>
            <a:r>
              <a:rPr lang="en-US" sz="1900" dirty="0"/>
              <a:t>, 2017).</a:t>
            </a:r>
            <a:endParaRPr lang="en-US" sz="2000" dirty="0"/>
          </a:p>
          <a:p>
            <a:pPr lvl="1"/>
            <a:endParaRPr lang="en-US" dirty="0"/>
          </a:p>
          <a:p>
            <a:endParaRPr lang="en-US" dirty="0"/>
          </a:p>
        </p:txBody>
      </p:sp>
    </p:spTree>
    <p:extLst>
      <p:ext uri="{BB962C8B-B14F-4D97-AF65-F5344CB8AC3E}">
        <p14:creationId xmlns:p14="http://schemas.microsoft.com/office/powerpoint/2010/main" val="271050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E31A-70D7-4A8A-9B0B-886D7BB87CCB}"/>
              </a:ext>
            </a:extLst>
          </p:cNvPr>
          <p:cNvSpPr>
            <a:spLocks noGrp="1"/>
          </p:cNvSpPr>
          <p:nvPr>
            <p:ph type="title"/>
          </p:nvPr>
        </p:nvSpPr>
        <p:spPr>
          <a:solidFill>
            <a:schemeClr val="bg1"/>
          </a:solidFill>
        </p:spPr>
        <p:txBody>
          <a:bodyPr/>
          <a:lstStyle/>
          <a:p>
            <a:r>
              <a:rPr lang="en-US" dirty="0"/>
              <a:t>Big 5 Personality Traits</a:t>
            </a:r>
          </a:p>
        </p:txBody>
      </p:sp>
      <p:sp>
        <p:nvSpPr>
          <p:cNvPr id="3" name="Content Placeholder 2">
            <a:extLst>
              <a:ext uri="{FF2B5EF4-FFF2-40B4-BE49-F238E27FC236}">
                <a16:creationId xmlns:a16="http://schemas.microsoft.com/office/drawing/2014/main" id="{686D55F3-D57F-4581-BFF4-9FA76ED8C2BF}"/>
              </a:ext>
            </a:extLst>
          </p:cNvPr>
          <p:cNvSpPr>
            <a:spLocks noGrp="1"/>
          </p:cNvSpPr>
          <p:nvPr>
            <p:ph idx="1"/>
          </p:nvPr>
        </p:nvSpPr>
        <p:spPr>
          <a:solidFill>
            <a:schemeClr val="bg1"/>
          </a:solidFill>
        </p:spPr>
        <p:txBody>
          <a:bodyPr/>
          <a:lstStyle/>
          <a:p>
            <a:pPr>
              <a:lnSpc>
                <a:spcPct val="100000"/>
              </a:lnSpc>
              <a:spcBef>
                <a:spcPts val="0"/>
              </a:spcBef>
              <a:spcAft>
                <a:spcPts val="1200"/>
              </a:spcAft>
            </a:pPr>
            <a:r>
              <a:rPr lang="en-US" dirty="0">
                <a:latin typeface="Times New Roman" panose="02020603050405020304" pitchFamily="18" charset="0"/>
                <a:ea typeface="Times New Roman" panose="02020603050405020304" pitchFamily="18" charset="0"/>
              </a:rPr>
              <a:t>Conscientiousness: </a:t>
            </a:r>
            <a:r>
              <a:rPr lang="en-US" sz="2800" dirty="0">
                <a:effectLst/>
                <a:latin typeface="Times New Roman" panose="02020603050405020304" pitchFamily="18" charset="0"/>
                <a:ea typeface="Times New Roman" panose="02020603050405020304" pitchFamily="18" charset="0"/>
              </a:rPr>
              <a:t>reliable, hard-working, and organized</a:t>
            </a:r>
          </a:p>
          <a:p>
            <a:pPr>
              <a:lnSpc>
                <a:spcPct val="100000"/>
              </a:lnSpc>
              <a:spcBef>
                <a:spcPts val="0"/>
              </a:spcBef>
              <a:spcAft>
                <a:spcPts val="1200"/>
              </a:spcAft>
            </a:pPr>
            <a:r>
              <a:rPr lang="en-US" sz="2800" dirty="0">
                <a:effectLst/>
                <a:latin typeface="Times New Roman" panose="02020603050405020304" pitchFamily="18" charset="0"/>
                <a:ea typeface="Times New Roman" panose="02020603050405020304" pitchFamily="18" charset="0"/>
              </a:rPr>
              <a:t>Openness: curious, creative and variety-seeking</a:t>
            </a:r>
          </a:p>
          <a:p>
            <a:pPr>
              <a:lnSpc>
                <a:spcPct val="100000"/>
              </a:lnSpc>
              <a:spcBef>
                <a:spcPts val="0"/>
              </a:spcBef>
              <a:spcAft>
                <a:spcPts val="1200"/>
              </a:spcAft>
            </a:pPr>
            <a:r>
              <a:rPr lang="en-US" sz="2800" dirty="0">
                <a:effectLst/>
                <a:latin typeface="Times New Roman" panose="02020603050405020304" pitchFamily="18" charset="0"/>
                <a:ea typeface="Times New Roman" panose="02020603050405020304" pitchFamily="18" charset="0"/>
              </a:rPr>
              <a:t>Extroversion: affectionate, a joiner, and talkative</a:t>
            </a:r>
          </a:p>
          <a:p>
            <a:pPr>
              <a:lnSpc>
                <a:spcPct val="100000"/>
              </a:lnSpc>
              <a:spcBef>
                <a:spcPts val="0"/>
              </a:spcBef>
              <a:spcAft>
                <a:spcPts val="1200"/>
              </a:spcAft>
            </a:pPr>
            <a:r>
              <a:rPr lang="en-US" sz="2800" dirty="0">
                <a:effectLst/>
                <a:latin typeface="Times New Roman" panose="02020603050405020304" pitchFamily="18" charset="0"/>
                <a:ea typeface="Times New Roman" panose="02020603050405020304" pitchFamily="18" charset="0"/>
              </a:rPr>
              <a:t>Neuroticism: frequently worried or nervous, careful and attentive to detail</a:t>
            </a:r>
          </a:p>
          <a:p>
            <a:pPr>
              <a:lnSpc>
                <a:spcPct val="100000"/>
              </a:lnSpc>
              <a:spcBef>
                <a:spcPts val="0"/>
              </a:spcBef>
              <a:spcAft>
                <a:spcPts val="1200"/>
              </a:spcAft>
            </a:pPr>
            <a:r>
              <a:rPr lang="en-US" sz="2800" dirty="0">
                <a:effectLst/>
                <a:latin typeface="Times New Roman" panose="02020603050405020304" pitchFamily="18" charset="0"/>
                <a:ea typeface="Times New Roman" panose="02020603050405020304" pitchFamily="18" charset="0"/>
              </a:rPr>
              <a:t>Agreeableness: trusting, good-natured and acquiescent</a:t>
            </a:r>
            <a:endParaRPr lang="en-US" dirty="0"/>
          </a:p>
        </p:txBody>
      </p:sp>
    </p:spTree>
    <p:extLst>
      <p:ext uri="{BB962C8B-B14F-4D97-AF65-F5344CB8AC3E}">
        <p14:creationId xmlns:p14="http://schemas.microsoft.com/office/powerpoint/2010/main" val="14313774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29941</TotalTime>
  <Words>2511</Words>
  <Application>Microsoft Office PowerPoint</Application>
  <PresentationFormat>Widescreen</PresentationFormat>
  <Paragraphs>160</Paragraphs>
  <Slides>20</Slides>
  <Notes>3</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Bahnschrift</vt:lpstr>
      <vt:lpstr>Calibri</vt:lpstr>
      <vt:lpstr>Times New Roman</vt:lpstr>
      <vt:lpstr>Custom Design</vt:lpstr>
      <vt:lpstr>1_Custom Design</vt:lpstr>
      <vt:lpstr>Is Risk-Taking in our Nature?: Genetics and Personality in Financial Decisions </vt:lpstr>
      <vt:lpstr>Nature and Nurture</vt:lpstr>
      <vt:lpstr>Data </vt:lpstr>
      <vt:lpstr>Areas of Research we Contribute to or Incorporate</vt:lpstr>
      <vt:lpstr>Can risk tolerance measures be used to explain risk-taking behavior?</vt:lpstr>
      <vt:lpstr>HRS Income Gamble Question</vt:lpstr>
      <vt:lpstr>Cohort effects in panel data</vt:lpstr>
      <vt:lpstr>The effect of Big Five personality traits on economic decision making.</vt:lpstr>
      <vt:lpstr>Big 5 Personality Traits</vt:lpstr>
      <vt:lpstr>The role of genetics in economic decision making</vt:lpstr>
      <vt:lpstr>The role of genetics in economic decision making</vt:lpstr>
      <vt:lpstr>The role of genetics in economic decision making </vt:lpstr>
      <vt:lpstr>Genetic Predispositions (PGS Scores)</vt:lpstr>
      <vt:lpstr>Empirical Methodology </vt:lpstr>
      <vt:lpstr>Descriptive Statistics</vt:lpstr>
      <vt:lpstr>The Decision to Hold Risky Assets</vt:lpstr>
      <vt:lpstr>Risky Investments as a Proportion of Nonhousing Wealth</vt:lpstr>
      <vt:lpstr>The Decisions to Carry Debt and to Have Life Insurance</vt:lpstr>
      <vt:lpstr>Relative Size of Debt Holdings</vt:lpstr>
      <vt:lpstr>Summary of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Sharon Tennyson</cp:lastModifiedBy>
  <cp:revision>116</cp:revision>
  <dcterms:created xsi:type="dcterms:W3CDTF">2015-12-02T19:41:03Z</dcterms:created>
  <dcterms:modified xsi:type="dcterms:W3CDTF">2021-12-02T19:47:58Z</dcterms:modified>
</cp:coreProperties>
</file>